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3" r:id="rId8"/>
    <p:sldId id="294" r:id="rId9"/>
    <p:sldId id="291" r:id="rId10"/>
    <p:sldId id="290" r:id="rId11"/>
    <p:sldId id="262" r:id="rId12"/>
    <p:sldId id="265" r:id="rId13"/>
    <p:sldId id="295" r:id="rId14"/>
    <p:sldId id="296" r:id="rId15"/>
    <p:sldId id="297" r:id="rId16"/>
    <p:sldId id="300" r:id="rId17"/>
    <p:sldId id="301" r:id="rId18"/>
    <p:sldId id="302" r:id="rId19"/>
    <p:sldId id="303" r:id="rId20"/>
    <p:sldId id="304" r:id="rId21"/>
    <p:sldId id="298" r:id="rId22"/>
    <p:sldId id="299" r:id="rId23"/>
    <p:sldId id="280" r:id="rId24"/>
    <p:sldId id="286" r:id="rId25"/>
    <p:sldId id="281" r:id="rId26"/>
    <p:sldId id="282" r:id="rId27"/>
    <p:sldId id="283" r:id="rId28"/>
    <p:sldId id="288" r:id="rId29"/>
    <p:sldId id="289" r:id="rId30"/>
    <p:sldId id="305" r:id="rId31"/>
  </p:sldIdLst>
  <p:sldSz cx="9144000" cy="6858000" type="screen4x3"/>
  <p:notesSz cx="6669088" cy="97536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pitchFamily="34" charset="0"/>
      </a:defRPr>
    </a:lvl1pPr>
    <a:lvl2pPr marL="457200" algn="l" rtl="0" fontAlgn="base">
      <a:spcBef>
        <a:spcPct val="0"/>
      </a:spcBef>
      <a:spcAft>
        <a:spcPct val="0"/>
      </a:spcAft>
      <a:defRPr kern="1200">
        <a:solidFill>
          <a:schemeClr val="tx1"/>
        </a:solidFill>
        <a:latin typeface="Candara" pitchFamily="34" charset="0"/>
        <a:ea typeface="+mn-ea"/>
        <a:cs typeface="Arial" pitchFamily="34" charset="0"/>
      </a:defRPr>
    </a:lvl2pPr>
    <a:lvl3pPr marL="914400" algn="l" rtl="0" fontAlgn="base">
      <a:spcBef>
        <a:spcPct val="0"/>
      </a:spcBef>
      <a:spcAft>
        <a:spcPct val="0"/>
      </a:spcAft>
      <a:defRPr kern="1200">
        <a:solidFill>
          <a:schemeClr val="tx1"/>
        </a:solidFill>
        <a:latin typeface="Candara" pitchFamily="34" charset="0"/>
        <a:ea typeface="+mn-ea"/>
        <a:cs typeface="Arial" pitchFamily="34" charset="0"/>
      </a:defRPr>
    </a:lvl3pPr>
    <a:lvl4pPr marL="1371600" algn="l" rtl="0" fontAlgn="base">
      <a:spcBef>
        <a:spcPct val="0"/>
      </a:spcBef>
      <a:spcAft>
        <a:spcPct val="0"/>
      </a:spcAft>
      <a:defRPr kern="1200">
        <a:solidFill>
          <a:schemeClr val="tx1"/>
        </a:solidFill>
        <a:latin typeface="Candara" pitchFamily="34" charset="0"/>
        <a:ea typeface="+mn-ea"/>
        <a:cs typeface="Arial" pitchFamily="34" charset="0"/>
      </a:defRPr>
    </a:lvl4pPr>
    <a:lvl5pPr marL="1828800" algn="l" rtl="0" fontAlgn="base">
      <a:spcBef>
        <a:spcPct val="0"/>
      </a:spcBef>
      <a:spcAft>
        <a:spcPct val="0"/>
      </a:spcAft>
      <a:defRPr kern="1200">
        <a:solidFill>
          <a:schemeClr val="tx1"/>
        </a:solidFill>
        <a:latin typeface="Candara" pitchFamily="34" charset="0"/>
        <a:ea typeface="+mn-ea"/>
        <a:cs typeface="Arial" pitchFamily="34" charset="0"/>
      </a:defRPr>
    </a:lvl5pPr>
    <a:lvl6pPr marL="2286000" algn="l" defTabSz="914400" rtl="0" eaLnBrk="1" latinLnBrk="0" hangingPunct="1">
      <a:defRPr kern="1200">
        <a:solidFill>
          <a:schemeClr val="tx1"/>
        </a:solidFill>
        <a:latin typeface="Candara" pitchFamily="34" charset="0"/>
        <a:ea typeface="+mn-ea"/>
        <a:cs typeface="Arial" pitchFamily="34" charset="0"/>
      </a:defRPr>
    </a:lvl6pPr>
    <a:lvl7pPr marL="2743200" algn="l" defTabSz="914400" rtl="0" eaLnBrk="1" latinLnBrk="0" hangingPunct="1">
      <a:defRPr kern="1200">
        <a:solidFill>
          <a:schemeClr val="tx1"/>
        </a:solidFill>
        <a:latin typeface="Candara" pitchFamily="34" charset="0"/>
        <a:ea typeface="+mn-ea"/>
        <a:cs typeface="Arial" pitchFamily="34" charset="0"/>
      </a:defRPr>
    </a:lvl7pPr>
    <a:lvl8pPr marL="3200400" algn="l" defTabSz="914400" rtl="0" eaLnBrk="1" latinLnBrk="0" hangingPunct="1">
      <a:defRPr kern="1200">
        <a:solidFill>
          <a:schemeClr val="tx1"/>
        </a:solidFill>
        <a:latin typeface="Candara" pitchFamily="34" charset="0"/>
        <a:ea typeface="+mn-ea"/>
        <a:cs typeface="Arial" pitchFamily="34" charset="0"/>
      </a:defRPr>
    </a:lvl8pPr>
    <a:lvl9pPr marL="3657600" algn="l" defTabSz="914400" rtl="0" eaLnBrk="1" latinLnBrk="0" hangingPunct="1">
      <a:defRPr kern="1200">
        <a:solidFill>
          <a:schemeClr val="tx1"/>
        </a:solidFill>
        <a:latin typeface="Candar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81681" autoAdjust="0"/>
  </p:normalViewPr>
  <p:slideViewPr>
    <p:cSldViewPr>
      <p:cViewPr varScale="1">
        <p:scale>
          <a:sx n="63" d="100"/>
          <a:sy n="63" d="100"/>
        </p:scale>
        <p:origin x="-1386"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551F67-56DE-4176-B46D-89E7C4B6D90D}" type="doc">
      <dgm:prSet loTypeId="urn:microsoft.com/office/officeart/2005/8/layout/cycle3" loCatId="cycle" qsTypeId="urn:microsoft.com/office/officeart/2005/8/quickstyle/3d3" qsCatId="3D" csTypeId="urn:microsoft.com/office/officeart/2005/8/colors/colorful2" csCatId="colorful" phldr="1"/>
      <dgm:spPr/>
      <dgm:t>
        <a:bodyPr/>
        <a:lstStyle/>
        <a:p>
          <a:endParaRPr lang="en-US"/>
        </a:p>
      </dgm:t>
    </dgm:pt>
    <dgm:pt modelId="{DBEF6162-1A7D-435F-A75B-CBCB14D713B0}">
      <dgm:prSet phldrT="[Text]" custT="1"/>
      <dgm:spPr>
        <a:xfrm>
          <a:off x="3054901" y="1335"/>
          <a:ext cx="3567596" cy="1783798"/>
        </a:xfrm>
        <a:solidFill>
          <a:srgbClr val="EA157A">
            <a:hueOff val="0"/>
            <a:satOff val="0"/>
            <a:lumOff val="0"/>
            <a:alphaOff val="0"/>
          </a:srgbClr>
        </a:solidFill>
        <a:ln>
          <a:noFill/>
        </a:ln>
        <a:effectLst>
          <a:glow rad="63500">
            <a:srgbClr val="EA157A">
              <a:hueOff val="0"/>
              <a:satOff val="0"/>
              <a:lumOff val="0"/>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defTabSz="977900">
            <a:lnSpc>
              <a:spcPct val="90000"/>
            </a:lnSpc>
            <a:spcBef>
              <a:spcPct val="0"/>
            </a:spcBef>
            <a:spcAft>
              <a:spcPct val="35000"/>
            </a:spcAft>
          </a:pPr>
          <a:r>
            <a:rPr lang="en-US" sz="1600" b="1" dirty="0" smtClean="0">
              <a:solidFill>
                <a:sysClr val="window" lastClr="FFFFFF"/>
              </a:solidFill>
              <a:latin typeface="Arial" pitchFamily="34" charset="0"/>
              <a:ea typeface="+mn-ea"/>
              <a:cs typeface="Arial" pitchFamily="34" charset="0"/>
            </a:rPr>
            <a:t>Fact Finding</a:t>
          </a:r>
          <a:endParaRPr lang="en-US" sz="1600" b="1" dirty="0">
            <a:solidFill>
              <a:sysClr val="window" lastClr="FFFFFF"/>
            </a:solidFill>
            <a:latin typeface="Arial" pitchFamily="34" charset="0"/>
            <a:ea typeface="+mn-ea"/>
            <a:cs typeface="Arial" pitchFamily="34" charset="0"/>
          </a:endParaRPr>
        </a:p>
      </dgm:t>
    </dgm:pt>
    <dgm:pt modelId="{EFCE88BB-96E7-4F92-9D46-13A1985671ED}" type="parTrans" cxnId="{80D27896-C89D-45C5-92DE-058F5CEB1E37}">
      <dgm:prSet/>
      <dgm:spPr/>
      <dgm:t>
        <a:bodyPr/>
        <a:lstStyle/>
        <a:p>
          <a:endParaRPr lang="en-US" sz="1400"/>
        </a:p>
      </dgm:t>
    </dgm:pt>
    <dgm:pt modelId="{D83B2588-7871-4AE3-8CBE-ADA493EFDB0E}" type="sibTrans" cxnId="{80D27896-C89D-45C5-92DE-058F5CEB1E37}">
      <dgm:prSet/>
      <dgm:spPr>
        <a:xfrm>
          <a:off x="2156514" y="-143277"/>
          <a:ext cx="5364371" cy="5364371"/>
        </a:xfrm>
        <a:solidFill>
          <a:srgbClr val="EA157A">
            <a:tint val="40000"/>
            <a:hueOff val="0"/>
            <a:satOff val="0"/>
            <a:lumOff val="0"/>
            <a:alphaOff val="0"/>
          </a:srgbClr>
        </a:solidFill>
        <a:ln w="12000" cap="flat" cmpd="sng" algn="ctr">
          <a:solidFill>
            <a:sysClr val="windowText" lastClr="000000">
              <a:hueOff val="0"/>
              <a:satOff val="0"/>
              <a:lumOff val="0"/>
              <a:alphaOff val="0"/>
            </a:sysClr>
          </a:solidFill>
          <a:prstDash val="solid"/>
        </a:ln>
        <a:effectLst/>
        <a:scene3d>
          <a:camera prst="orthographicFront">
            <a:rot lat="0" lon="0" rev="0"/>
          </a:camera>
          <a:lightRig rig="contrasting" dir="t">
            <a:rot lat="0" lon="0" rev="1200000"/>
          </a:lightRig>
        </a:scene3d>
        <a:sp3d z="-300000" prstMaterial="plastic"/>
      </dgm:spPr>
      <dgm:t>
        <a:bodyPr/>
        <a:lstStyle/>
        <a:p>
          <a:endParaRPr lang="en-US" sz="1400"/>
        </a:p>
      </dgm:t>
    </dgm:pt>
    <dgm:pt modelId="{A2D81C39-3E21-48A2-A91D-9D3D35EE3B1D}">
      <dgm:prSet phldrT="[Text]" custT="1"/>
      <dgm:spPr>
        <a:xfrm>
          <a:off x="3054901" y="1335"/>
          <a:ext cx="3567596" cy="1783798"/>
        </a:xfrm>
        <a:solidFill>
          <a:srgbClr val="EA157A">
            <a:hueOff val="0"/>
            <a:satOff val="0"/>
            <a:lumOff val="0"/>
            <a:alphaOff val="0"/>
          </a:srgbClr>
        </a:solidFill>
        <a:ln>
          <a:noFill/>
        </a:ln>
        <a:effectLst>
          <a:glow rad="63500">
            <a:srgbClr val="EA157A">
              <a:hueOff val="0"/>
              <a:satOff val="0"/>
              <a:lumOff val="0"/>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solidFill>
                <a:sysClr val="window" lastClr="FFFFFF"/>
              </a:solidFill>
              <a:latin typeface="Arial" pitchFamily="34" charset="0"/>
              <a:ea typeface="+mn-ea"/>
              <a:cs typeface="Arial" pitchFamily="34" charset="0"/>
            </a:rPr>
            <a:t>  Gathering the data</a:t>
          </a:r>
          <a:endParaRPr lang="en-US" sz="1600" dirty="0">
            <a:solidFill>
              <a:sysClr val="window" lastClr="FFFFFF"/>
            </a:solidFill>
            <a:latin typeface="Arial" pitchFamily="34" charset="0"/>
            <a:ea typeface="+mn-ea"/>
            <a:cs typeface="Arial" pitchFamily="34" charset="0"/>
          </a:endParaRPr>
        </a:p>
      </dgm:t>
    </dgm:pt>
    <dgm:pt modelId="{9ABF89A7-99BD-4719-A226-5820140431A2}" type="parTrans" cxnId="{0C4D6997-1973-4755-9128-5BD731F27FA4}">
      <dgm:prSet/>
      <dgm:spPr/>
      <dgm:t>
        <a:bodyPr/>
        <a:lstStyle/>
        <a:p>
          <a:endParaRPr lang="en-US" sz="1400"/>
        </a:p>
      </dgm:t>
    </dgm:pt>
    <dgm:pt modelId="{50FEEB16-39B6-4A13-9B87-60341D142908}" type="sibTrans" cxnId="{0C4D6997-1973-4755-9128-5BD731F27FA4}">
      <dgm:prSet/>
      <dgm:spPr/>
      <dgm:t>
        <a:bodyPr/>
        <a:lstStyle/>
        <a:p>
          <a:endParaRPr lang="en-US" sz="1400"/>
        </a:p>
      </dgm:t>
    </dgm:pt>
    <dgm:pt modelId="{EB8C3504-3831-4F4C-8063-4CDC948C8945}">
      <dgm:prSet phldrT="[Text]" custT="1"/>
      <dgm:spPr>
        <a:xfrm>
          <a:off x="5470389" y="1929747"/>
          <a:ext cx="3567596" cy="1783798"/>
        </a:xfrm>
        <a:solidFill>
          <a:srgbClr val="EA157A">
            <a:hueOff val="-5775273"/>
            <a:satOff val="5219"/>
            <a:lumOff val="589"/>
            <a:alphaOff val="0"/>
          </a:srgbClr>
        </a:solidFill>
        <a:ln>
          <a:noFill/>
        </a:ln>
        <a:effectLst>
          <a:glow rad="63500">
            <a:srgbClr val="EA157A">
              <a:hueOff val="-5775273"/>
              <a:satOff val="5219"/>
              <a:lumOff val="58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b="1" dirty="0" smtClean="0">
              <a:solidFill>
                <a:sysClr val="window" lastClr="FFFFFF"/>
              </a:solidFill>
              <a:latin typeface="Arial" pitchFamily="34" charset="0"/>
              <a:ea typeface="+mn-ea"/>
              <a:cs typeface="Arial" pitchFamily="34" charset="0"/>
            </a:rPr>
            <a:t>Idea Finding</a:t>
          </a:r>
          <a:endParaRPr lang="en-US" sz="1600" b="1" dirty="0">
            <a:solidFill>
              <a:sysClr val="window" lastClr="FFFFFF"/>
            </a:solidFill>
            <a:latin typeface="Arial" pitchFamily="34" charset="0"/>
            <a:ea typeface="+mn-ea"/>
            <a:cs typeface="Arial" pitchFamily="34" charset="0"/>
          </a:endParaRPr>
        </a:p>
      </dgm:t>
    </dgm:pt>
    <dgm:pt modelId="{89B698A9-6981-44CB-A67F-712D486DDFDC}" type="parTrans" cxnId="{489BD9CD-56F9-4B6E-8D5B-3FBEBA019053}">
      <dgm:prSet/>
      <dgm:spPr/>
      <dgm:t>
        <a:bodyPr/>
        <a:lstStyle/>
        <a:p>
          <a:endParaRPr lang="en-US" sz="1400"/>
        </a:p>
      </dgm:t>
    </dgm:pt>
    <dgm:pt modelId="{20CC9EA3-CC3D-49B0-8E41-87C3EB253ED8}" type="sibTrans" cxnId="{489BD9CD-56F9-4B6E-8D5B-3FBEBA019053}">
      <dgm:prSet/>
      <dgm:spPr/>
      <dgm:t>
        <a:bodyPr/>
        <a:lstStyle/>
        <a:p>
          <a:endParaRPr lang="en-US" sz="1400"/>
        </a:p>
      </dgm:t>
    </dgm:pt>
    <dgm:pt modelId="{6AC349EF-4889-41D7-9D42-EFA5DC7BEF08}">
      <dgm:prSet phldrT="[Text]" custT="1"/>
      <dgm:spPr>
        <a:xfrm>
          <a:off x="5470389" y="1929747"/>
          <a:ext cx="3567596" cy="1783798"/>
        </a:xfrm>
        <a:solidFill>
          <a:srgbClr val="EA157A">
            <a:hueOff val="-5775273"/>
            <a:satOff val="5219"/>
            <a:lumOff val="589"/>
            <a:alphaOff val="0"/>
          </a:srgbClr>
        </a:solidFill>
        <a:ln>
          <a:noFill/>
        </a:ln>
        <a:effectLst>
          <a:glow rad="63500">
            <a:srgbClr val="EA157A">
              <a:hueOff val="-5775273"/>
              <a:satOff val="5219"/>
              <a:lumOff val="58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dirty="0" smtClean="0">
              <a:solidFill>
                <a:sysClr val="window" lastClr="FFFFFF"/>
              </a:solidFill>
              <a:latin typeface="Arial" pitchFamily="34" charset="0"/>
              <a:ea typeface="+mn-ea"/>
              <a:cs typeface="Arial" pitchFamily="34" charset="0"/>
            </a:rPr>
            <a:t>Producing ideas</a:t>
          </a:r>
          <a:endParaRPr lang="en-US" sz="1600" dirty="0">
            <a:solidFill>
              <a:sysClr val="window" lastClr="FFFFFF"/>
            </a:solidFill>
            <a:latin typeface="Arial" pitchFamily="34" charset="0"/>
            <a:ea typeface="+mn-ea"/>
            <a:cs typeface="Arial" pitchFamily="34" charset="0"/>
          </a:endParaRPr>
        </a:p>
      </dgm:t>
    </dgm:pt>
    <dgm:pt modelId="{43253951-E96A-4E87-BCD7-1CD11AEA7F1E}" type="parTrans" cxnId="{5D4B5C85-4E0F-4DB3-A256-5774684ADEED}">
      <dgm:prSet/>
      <dgm:spPr/>
      <dgm:t>
        <a:bodyPr/>
        <a:lstStyle/>
        <a:p>
          <a:endParaRPr lang="en-US" sz="1400"/>
        </a:p>
      </dgm:t>
    </dgm:pt>
    <dgm:pt modelId="{1BDD5343-74B7-4F01-9225-577E011F8354}" type="sibTrans" cxnId="{5D4B5C85-4E0F-4DB3-A256-5774684ADEED}">
      <dgm:prSet/>
      <dgm:spPr/>
      <dgm:t>
        <a:bodyPr/>
        <a:lstStyle/>
        <a:p>
          <a:endParaRPr lang="en-US" sz="1400"/>
        </a:p>
      </dgm:t>
    </dgm:pt>
    <dgm:pt modelId="{9D90DA0F-D9FA-4287-BC0B-E943347C9523}">
      <dgm:prSet phldrT="[Text]" custT="1"/>
      <dgm:spPr>
        <a:xfrm>
          <a:off x="5470389" y="1929747"/>
          <a:ext cx="3567596" cy="1783798"/>
        </a:xfrm>
        <a:solidFill>
          <a:srgbClr val="EA157A">
            <a:hueOff val="-5775273"/>
            <a:satOff val="5219"/>
            <a:lumOff val="589"/>
            <a:alphaOff val="0"/>
          </a:srgbClr>
        </a:solidFill>
        <a:ln>
          <a:noFill/>
        </a:ln>
        <a:effectLst>
          <a:glow rad="63500">
            <a:srgbClr val="EA157A">
              <a:hueOff val="-5775273"/>
              <a:satOff val="5219"/>
              <a:lumOff val="58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dirty="0" smtClean="0">
              <a:solidFill>
                <a:sysClr val="window" lastClr="FFFFFF"/>
              </a:solidFill>
              <a:latin typeface="Arial" pitchFamily="34" charset="0"/>
              <a:ea typeface="+mn-ea"/>
              <a:cs typeface="Arial" pitchFamily="34" charset="0"/>
            </a:rPr>
            <a:t>Developing ideas</a:t>
          </a:r>
          <a:endParaRPr lang="en-US" sz="1600" dirty="0">
            <a:solidFill>
              <a:sysClr val="window" lastClr="FFFFFF"/>
            </a:solidFill>
            <a:latin typeface="Arial" pitchFamily="34" charset="0"/>
            <a:ea typeface="+mn-ea"/>
            <a:cs typeface="Arial" pitchFamily="34" charset="0"/>
          </a:endParaRPr>
        </a:p>
      </dgm:t>
    </dgm:pt>
    <dgm:pt modelId="{64668741-C889-4917-8A49-D537B7A595C8}" type="parTrans" cxnId="{C2CAE437-D9F3-4644-B71D-C8C4B61FD3CF}">
      <dgm:prSet/>
      <dgm:spPr/>
      <dgm:t>
        <a:bodyPr/>
        <a:lstStyle/>
        <a:p>
          <a:endParaRPr lang="en-US" sz="1400"/>
        </a:p>
      </dgm:t>
    </dgm:pt>
    <dgm:pt modelId="{D7C9C5C4-5EDC-4A8A-8183-C80D26B4604D}" type="sibTrans" cxnId="{C2CAE437-D9F3-4644-B71D-C8C4B61FD3CF}">
      <dgm:prSet/>
      <dgm:spPr/>
      <dgm:t>
        <a:bodyPr/>
        <a:lstStyle/>
        <a:p>
          <a:endParaRPr lang="en-US" sz="1400"/>
        </a:p>
      </dgm:t>
    </dgm:pt>
    <dgm:pt modelId="{2EA64D55-8296-4705-808C-0E15EAD668F1}">
      <dgm:prSet phldrT="[Text]" custT="1"/>
      <dgm:spPr>
        <a:xfrm>
          <a:off x="3054901" y="3853666"/>
          <a:ext cx="3567596" cy="1783798"/>
        </a:xfrm>
        <a:solidFill>
          <a:srgbClr val="006600"/>
        </a:solidFill>
        <a:ln>
          <a:noFill/>
        </a:ln>
        <a:effectLst>
          <a:glow rad="63500">
            <a:srgbClr val="EA157A">
              <a:hueOff val="-11550546"/>
              <a:satOff val="10438"/>
              <a:lumOff val="117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400" b="1" dirty="0" smtClean="0">
              <a:solidFill>
                <a:sysClr val="window" lastClr="FFFFFF"/>
              </a:solidFill>
              <a:latin typeface="Arial" pitchFamily="34" charset="0"/>
              <a:ea typeface="+mn-ea"/>
              <a:cs typeface="Arial" pitchFamily="34" charset="0"/>
            </a:rPr>
            <a:t>Solution Finding</a:t>
          </a:r>
          <a:endParaRPr lang="en-US" sz="1400" b="1" dirty="0">
            <a:solidFill>
              <a:sysClr val="window" lastClr="FFFFFF"/>
            </a:solidFill>
            <a:latin typeface="Arial" pitchFamily="34" charset="0"/>
            <a:ea typeface="+mn-ea"/>
            <a:cs typeface="Arial" pitchFamily="34" charset="0"/>
          </a:endParaRPr>
        </a:p>
      </dgm:t>
    </dgm:pt>
    <dgm:pt modelId="{4098118E-7372-4767-AE50-2BD0B9310E58}" type="parTrans" cxnId="{01835F6A-EC96-4816-9215-961EF10B1D70}">
      <dgm:prSet/>
      <dgm:spPr/>
      <dgm:t>
        <a:bodyPr/>
        <a:lstStyle/>
        <a:p>
          <a:endParaRPr lang="en-US" sz="1400"/>
        </a:p>
      </dgm:t>
    </dgm:pt>
    <dgm:pt modelId="{A03AE325-9378-4244-B64B-CB445918F635}" type="sibTrans" cxnId="{01835F6A-EC96-4816-9215-961EF10B1D70}">
      <dgm:prSet/>
      <dgm:spPr/>
      <dgm:t>
        <a:bodyPr/>
        <a:lstStyle/>
        <a:p>
          <a:endParaRPr lang="en-US" sz="1400"/>
        </a:p>
      </dgm:t>
    </dgm:pt>
    <dgm:pt modelId="{AE62C145-F630-4125-9487-0B14AC29CE91}">
      <dgm:prSet phldrT="[Text]" custT="1"/>
      <dgm:spPr>
        <a:xfrm>
          <a:off x="3054901" y="3853666"/>
          <a:ext cx="3567596" cy="1783798"/>
        </a:xfrm>
        <a:solidFill>
          <a:srgbClr val="006600"/>
        </a:solidFill>
        <a:ln>
          <a:noFill/>
        </a:ln>
        <a:effectLst>
          <a:glow rad="63500">
            <a:srgbClr val="EA157A">
              <a:hueOff val="-11550546"/>
              <a:satOff val="10438"/>
              <a:lumOff val="117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dirty="0" smtClean="0">
              <a:solidFill>
                <a:sysClr val="window" lastClr="FFFFFF"/>
              </a:solidFill>
              <a:latin typeface="Arial" pitchFamily="34" charset="0"/>
              <a:ea typeface="+mn-ea"/>
              <a:cs typeface="Arial" pitchFamily="34" charset="0"/>
            </a:rPr>
            <a:t>Evaluating and selecting solutions</a:t>
          </a:r>
          <a:endParaRPr lang="en-US" sz="1600" dirty="0">
            <a:solidFill>
              <a:sysClr val="window" lastClr="FFFFFF"/>
            </a:solidFill>
            <a:latin typeface="Arial" pitchFamily="34" charset="0"/>
            <a:ea typeface="+mn-ea"/>
            <a:cs typeface="Arial" pitchFamily="34" charset="0"/>
          </a:endParaRPr>
        </a:p>
      </dgm:t>
    </dgm:pt>
    <dgm:pt modelId="{6264F1FD-097C-472B-A4DD-EF3F132A8A7E}" type="parTrans" cxnId="{47F45FD4-F8DD-4A30-A159-FF339BBB4655}">
      <dgm:prSet/>
      <dgm:spPr/>
      <dgm:t>
        <a:bodyPr/>
        <a:lstStyle/>
        <a:p>
          <a:endParaRPr lang="en-US" sz="1400"/>
        </a:p>
      </dgm:t>
    </dgm:pt>
    <dgm:pt modelId="{FEE5DC1B-D956-48D1-AA00-A51E5BE0C4E8}" type="sibTrans" cxnId="{47F45FD4-F8DD-4A30-A159-FF339BBB4655}">
      <dgm:prSet/>
      <dgm:spPr/>
      <dgm:t>
        <a:bodyPr/>
        <a:lstStyle/>
        <a:p>
          <a:endParaRPr lang="en-US" sz="1400"/>
        </a:p>
      </dgm:t>
    </dgm:pt>
    <dgm:pt modelId="{0333AB89-959B-42BC-B87B-AEC4B650AF80}">
      <dgm:prSet phldrT="[Text]" custT="1"/>
      <dgm:spPr>
        <a:xfrm>
          <a:off x="3054901" y="3853666"/>
          <a:ext cx="3567596" cy="1783798"/>
        </a:xfrm>
        <a:solidFill>
          <a:srgbClr val="006600"/>
        </a:solidFill>
        <a:ln>
          <a:noFill/>
        </a:ln>
        <a:effectLst>
          <a:glow rad="63500">
            <a:srgbClr val="EA157A">
              <a:hueOff val="-11550546"/>
              <a:satOff val="10438"/>
              <a:lumOff val="117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dirty="0" smtClean="0">
              <a:solidFill>
                <a:sysClr val="window" lastClr="FFFFFF"/>
              </a:solidFill>
              <a:latin typeface="Arial" pitchFamily="34" charset="0"/>
              <a:ea typeface="+mn-ea"/>
              <a:cs typeface="Arial" pitchFamily="34" charset="0"/>
            </a:rPr>
            <a:t>Developing an action plan</a:t>
          </a:r>
          <a:endParaRPr lang="en-US" sz="1600" dirty="0">
            <a:solidFill>
              <a:sysClr val="window" lastClr="FFFFFF"/>
            </a:solidFill>
            <a:latin typeface="Arial" pitchFamily="34" charset="0"/>
            <a:ea typeface="+mn-ea"/>
            <a:cs typeface="Arial" pitchFamily="34" charset="0"/>
          </a:endParaRPr>
        </a:p>
      </dgm:t>
    </dgm:pt>
    <dgm:pt modelId="{C5827977-3030-439B-A0AF-CF680F34870D}" type="parTrans" cxnId="{3CF03224-A426-43D8-B9CE-2CAFDF73BF0B}">
      <dgm:prSet/>
      <dgm:spPr/>
      <dgm:t>
        <a:bodyPr/>
        <a:lstStyle/>
        <a:p>
          <a:endParaRPr lang="en-US" sz="1400"/>
        </a:p>
      </dgm:t>
    </dgm:pt>
    <dgm:pt modelId="{79D8F1E7-1367-46AE-B1B9-941C1DFEF8E2}" type="sibTrans" cxnId="{3CF03224-A426-43D8-B9CE-2CAFDF73BF0B}">
      <dgm:prSet/>
      <dgm:spPr/>
      <dgm:t>
        <a:bodyPr/>
        <a:lstStyle/>
        <a:p>
          <a:endParaRPr lang="en-US" sz="1400"/>
        </a:p>
      </dgm:t>
    </dgm:pt>
    <dgm:pt modelId="{63FB0542-2656-40A2-A39F-2580EE32ED0E}">
      <dgm:prSet phldrT="[Text]" custT="1"/>
      <dgm:spPr>
        <a:xfrm>
          <a:off x="796782" y="1929742"/>
          <a:ext cx="3567596" cy="1783798"/>
        </a:xfrm>
        <a:solidFill>
          <a:srgbClr val="CC9900"/>
        </a:solidFill>
        <a:ln>
          <a:noFill/>
        </a:ln>
        <a:effectLst>
          <a:glow rad="63500">
            <a:srgbClr val="EA157A">
              <a:hueOff val="-17325818"/>
              <a:satOff val="15657"/>
              <a:lumOff val="1768"/>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b="1" dirty="0" smtClean="0">
              <a:solidFill>
                <a:sysClr val="window" lastClr="FFFFFF"/>
              </a:solidFill>
              <a:latin typeface="Arial" pitchFamily="34" charset="0"/>
              <a:ea typeface="+mn-ea"/>
              <a:cs typeface="Arial" pitchFamily="34" charset="0"/>
            </a:rPr>
            <a:t>Project Reviewing</a:t>
          </a:r>
        </a:p>
      </dgm:t>
    </dgm:pt>
    <dgm:pt modelId="{46C2A467-A716-4F6C-8DCB-326A7B8F3C41}" type="parTrans" cxnId="{DF2C4091-E171-4528-8B8E-39B36ECDD0AA}">
      <dgm:prSet/>
      <dgm:spPr/>
      <dgm:t>
        <a:bodyPr/>
        <a:lstStyle/>
        <a:p>
          <a:endParaRPr lang="en-US" sz="1400"/>
        </a:p>
      </dgm:t>
    </dgm:pt>
    <dgm:pt modelId="{72CB1A61-A24F-4AB0-8779-FC089E2813BC}" type="sibTrans" cxnId="{DF2C4091-E171-4528-8B8E-39B36ECDD0AA}">
      <dgm:prSet/>
      <dgm:spPr/>
      <dgm:t>
        <a:bodyPr/>
        <a:lstStyle/>
        <a:p>
          <a:endParaRPr lang="en-US" sz="1400"/>
        </a:p>
      </dgm:t>
    </dgm:pt>
    <dgm:pt modelId="{BD82AD53-FC9D-4CAA-BEAE-C820F8593A53}">
      <dgm:prSet phldrT="[Text]" custT="1"/>
      <dgm:spPr>
        <a:xfrm>
          <a:off x="3054901" y="3853666"/>
          <a:ext cx="3567596" cy="1783798"/>
        </a:xfrm>
        <a:solidFill>
          <a:srgbClr val="006600"/>
        </a:solidFill>
        <a:ln>
          <a:noFill/>
        </a:ln>
        <a:effectLst>
          <a:glow rad="63500">
            <a:srgbClr val="EA157A">
              <a:hueOff val="-11550546"/>
              <a:satOff val="10438"/>
              <a:lumOff val="117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600" dirty="0" smtClean="0">
              <a:solidFill>
                <a:sysClr val="window" lastClr="FFFFFF"/>
              </a:solidFill>
              <a:latin typeface="Arial" pitchFamily="34" charset="0"/>
              <a:ea typeface="+mn-ea"/>
              <a:cs typeface="Arial" pitchFamily="34" charset="0"/>
            </a:rPr>
            <a:t>Implementing an action plan</a:t>
          </a:r>
          <a:endParaRPr lang="en-US" sz="1600" dirty="0">
            <a:solidFill>
              <a:sysClr val="window" lastClr="FFFFFF"/>
            </a:solidFill>
            <a:latin typeface="Arial" pitchFamily="34" charset="0"/>
            <a:ea typeface="+mn-ea"/>
            <a:cs typeface="Arial" pitchFamily="34" charset="0"/>
          </a:endParaRPr>
        </a:p>
      </dgm:t>
    </dgm:pt>
    <dgm:pt modelId="{015AF690-F284-4B54-98E9-3CF241355866}" type="parTrans" cxnId="{1E4F39E2-B2A2-4821-9093-50EF412C8196}">
      <dgm:prSet/>
      <dgm:spPr/>
      <dgm:t>
        <a:bodyPr/>
        <a:lstStyle/>
        <a:p>
          <a:endParaRPr lang="en-US" sz="1400"/>
        </a:p>
      </dgm:t>
    </dgm:pt>
    <dgm:pt modelId="{67CB4E93-A106-4B0C-9C05-E741962C38D7}" type="sibTrans" cxnId="{1E4F39E2-B2A2-4821-9093-50EF412C8196}">
      <dgm:prSet/>
      <dgm:spPr/>
      <dgm:t>
        <a:bodyPr/>
        <a:lstStyle/>
        <a:p>
          <a:endParaRPr lang="en-US" sz="1400"/>
        </a:p>
      </dgm:t>
    </dgm:pt>
    <dgm:pt modelId="{50382EB1-54D8-4CDF-B250-277AB33ABE6D}">
      <dgm:prSet phldrT="[Text]" custT="1"/>
      <dgm:spPr>
        <a:xfrm>
          <a:off x="3054901" y="1335"/>
          <a:ext cx="3567596" cy="1783798"/>
        </a:xfrm>
        <a:solidFill>
          <a:srgbClr val="EA157A">
            <a:hueOff val="0"/>
            <a:satOff val="0"/>
            <a:lumOff val="0"/>
            <a:alphaOff val="0"/>
          </a:srgbClr>
        </a:solidFill>
        <a:ln>
          <a:noFill/>
        </a:ln>
        <a:effectLst>
          <a:glow rad="63500">
            <a:srgbClr val="EA157A">
              <a:hueOff val="0"/>
              <a:satOff val="0"/>
              <a:lumOff val="0"/>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marL="177800" indent="-176213" defTabSz="755650">
            <a:lnSpc>
              <a:spcPct val="90000"/>
            </a:lnSpc>
            <a:spcBef>
              <a:spcPct val="0"/>
            </a:spcBef>
            <a:spcAft>
              <a:spcPct val="15000"/>
            </a:spcAft>
            <a:buNone/>
          </a:pPr>
          <a:r>
            <a:rPr lang="en-US" sz="1600" dirty="0" smtClean="0">
              <a:solidFill>
                <a:sysClr val="window" lastClr="FFFFFF"/>
              </a:solidFill>
              <a:latin typeface="Arial" pitchFamily="34" charset="0"/>
              <a:ea typeface="+mn-ea"/>
              <a:cs typeface="Arial" pitchFamily="34" charset="0"/>
            </a:rPr>
            <a:t>Defining the problem</a:t>
          </a:r>
          <a:endParaRPr lang="en-US" sz="1600" dirty="0">
            <a:solidFill>
              <a:sysClr val="window" lastClr="FFFFFF"/>
            </a:solidFill>
            <a:latin typeface="Arial" pitchFamily="34" charset="0"/>
            <a:ea typeface="+mn-ea"/>
            <a:cs typeface="Arial" pitchFamily="34" charset="0"/>
          </a:endParaRPr>
        </a:p>
      </dgm:t>
    </dgm:pt>
    <dgm:pt modelId="{182A907D-D84C-4CA4-85A4-50360D9775E9}" type="parTrans" cxnId="{AED95D69-A47D-47A7-9F2B-832ECCD4275A}">
      <dgm:prSet/>
      <dgm:spPr/>
      <dgm:t>
        <a:bodyPr/>
        <a:lstStyle/>
        <a:p>
          <a:endParaRPr lang="en-US" sz="1400"/>
        </a:p>
      </dgm:t>
    </dgm:pt>
    <dgm:pt modelId="{E0E92B3E-FE68-408B-B31B-85E4573C686C}" type="sibTrans" cxnId="{AED95D69-A47D-47A7-9F2B-832ECCD4275A}">
      <dgm:prSet/>
      <dgm:spPr/>
      <dgm:t>
        <a:bodyPr/>
        <a:lstStyle/>
        <a:p>
          <a:endParaRPr lang="en-US" sz="1400"/>
        </a:p>
      </dgm:t>
    </dgm:pt>
    <dgm:pt modelId="{A8489192-C48D-44A9-9819-CF57FE6A0C60}">
      <dgm:prSet custT="1"/>
      <dgm:spPr/>
      <dgm:t>
        <a:bodyPr/>
        <a:lstStyle/>
        <a:p>
          <a:r>
            <a:rPr lang="en-US" sz="1250" dirty="0" smtClean="0">
              <a:latin typeface="Arial" pitchFamily="34" charset="0"/>
              <a:cs typeface="Arial" pitchFamily="34" charset="0"/>
            </a:rPr>
            <a:t>Evaluating project outcomes</a:t>
          </a:r>
          <a:endParaRPr lang="en-SG" sz="1250" dirty="0">
            <a:latin typeface="Arial" pitchFamily="34" charset="0"/>
            <a:cs typeface="Arial" pitchFamily="34" charset="0"/>
          </a:endParaRPr>
        </a:p>
      </dgm:t>
    </dgm:pt>
    <dgm:pt modelId="{E2588F97-614A-487C-99F3-287AE98A94CC}" type="parTrans" cxnId="{843166F8-70AE-4660-BFC8-80FEEE8B3C9F}">
      <dgm:prSet/>
      <dgm:spPr/>
      <dgm:t>
        <a:bodyPr/>
        <a:lstStyle/>
        <a:p>
          <a:endParaRPr lang="en-SG"/>
        </a:p>
      </dgm:t>
    </dgm:pt>
    <dgm:pt modelId="{683F940C-43F7-40D9-A8CD-9C8C0987CD89}" type="sibTrans" cxnId="{843166F8-70AE-4660-BFC8-80FEEE8B3C9F}">
      <dgm:prSet/>
      <dgm:spPr/>
      <dgm:t>
        <a:bodyPr/>
        <a:lstStyle/>
        <a:p>
          <a:endParaRPr lang="en-SG"/>
        </a:p>
      </dgm:t>
    </dgm:pt>
    <dgm:pt modelId="{EFD68842-1A67-4EBF-BAA7-1AE6AEC0603A}">
      <dgm:prSet custT="1"/>
      <dgm:spPr/>
      <dgm:t>
        <a:bodyPr/>
        <a:lstStyle/>
        <a:p>
          <a:r>
            <a:rPr lang="en-US" sz="1250" dirty="0" smtClean="0">
              <a:latin typeface="Arial" pitchFamily="34" charset="0"/>
              <a:cs typeface="Arial" pitchFamily="34" charset="0"/>
            </a:rPr>
            <a:t>Reflecting on learning process</a:t>
          </a:r>
          <a:endParaRPr lang="en-SG" sz="1250" dirty="0">
            <a:latin typeface="Arial" pitchFamily="34" charset="0"/>
            <a:cs typeface="Arial" pitchFamily="34" charset="0"/>
          </a:endParaRPr>
        </a:p>
      </dgm:t>
    </dgm:pt>
    <dgm:pt modelId="{E41AEFD6-F7E1-44CD-AC32-D0491185E82F}" type="parTrans" cxnId="{5DAB5937-5930-4FD8-B4E4-A679DAA446CA}">
      <dgm:prSet/>
      <dgm:spPr/>
      <dgm:t>
        <a:bodyPr/>
        <a:lstStyle/>
        <a:p>
          <a:endParaRPr lang="en-SG"/>
        </a:p>
      </dgm:t>
    </dgm:pt>
    <dgm:pt modelId="{DCD296F8-4AAA-416F-BDA4-156BAD21CB9A}" type="sibTrans" cxnId="{5DAB5937-5930-4FD8-B4E4-A679DAA446CA}">
      <dgm:prSet/>
      <dgm:spPr/>
      <dgm:t>
        <a:bodyPr/>
        <a:lstStyle/>
        <a:p>
          <a:endParaRPr lang="en-SG"/>
        </a:p>
      </dgm:t>
    </dgm:pt>
    <dgm:pt modelId="{5482532D-0F17-4592-AE52-327C2AC3AE32}">
      <dgm:prSet custT="1"/>
      <dgm:spPr/>
      <dgm:t>
        <a:bodyPr/>
        <a:lstStyle/>
        <a:p>
          <a:r>
            <a:rPr lang="en-US" sz="1250" dirty="0" smtClean="0">
              <a:latin typeface="Arial" pitchFamily="34" charset="0"/>
              <a:cs typeface="Arial" pitchFamily="34" charset="0"/>
            </a:rPr>
            <a:t>Identifying gaps for further development</a:t>
          </a:r>
          <a:endParaRPr lang="en-SG" sz="1250" dirty="0">
            <a:latin typeface="Arial" pitchFamily="34" charset="0"/>
            <a:cs typeface="Arial" pitchFamily="34" charset="0"/>
          </a:endParaRPr>
        </a:p>
      </dgm:t>
    </dgm:pt>
    <dgm:pt modelId="{5800A112-C5F1-460B-A5C6-DACFBE7EC226}" type="parTrans" cxnId="{DBF10335-D104-4C2A-9DCE-2E29C2A07722}">
      <dgm:prSet/>
      <dgm:spPr/>
      <dgm:t>
        <a:bodyPr/>
        <a:lstStyle/>
        <a:p>
          <a:endParaRPr lang="en-SG"/>
        </a:p>
      </dgm:t>
    </dgm:pt>
    <dgm:pt modelId="{C797F16B-8EEF-48AB-9494-A5547408246D}" type="sibTrans" cxnId="{DBF10335-D104-4C2A-9DCE-2E29C2A07722}">
      <dgm:prSet/>
      <dgm:spPr/>
      <dgm:t>
        <a:bodyPr/>
        <a:lstStyle/>
        <a:p>
          <a:endParaRPr lang="en-SG"/>
        </a:p>
      </dgm:t>
    </dgm:pt>
    <dgm:pt modelId="{1E619212-6295-48EB-97C3-67769FBAC5E7}">
      <dgm:prSet custT="1"/>
      <dgm:spPr/>
      <dgm:t>
        <a:bodyPr/>
        <a:lstStyle/>
        <a:p>
          <a:r>
            <a:rPr lang="en-US" sz="1250" dirty="0" smtClean="0">
              <a:latin typeface="Arial" pitchFamily="34" charset="0"/>
              <a:cs typeface="Arial" pitchFamily="34" charset="0"/>
            </a:rPr>
            <a:t>Proposing strategies to address gaps</a:t>
          </a:r>
          <a:endParaRPr lang="en-SG" sz="1250" dirty="0">
            <a:latin typeface="Arial" pitchFamily="34" charset="0"/>
            <a:cs typeface="Arial" pitchFamily="34" charset="0"/>
          </a:endParaRPr>
        </a:p>
      </dgm:t>
    </dgm:pt>
    <dgm:pt modelId="{EEE1051E-DC7A-4E55-991E-22CBDC842BB4}" type="parTrans" cxnId="{DD387EEA-3F26-4170-9C29-821AFBB4D496}">
      <dgm:prSet/>
      <dgm:spPr/>
      <dgm:t>
        <a:bodyPr/>
        <a:lstStyle/>
        <a:p>
          <a:endParaRPr lang="en-SG"/>
        </a:p>
      </dgm:t>
    </dgm:pt>
    <dgm:pt modelId="{C52B2C0C-D65D-4635-9CB5-C71C2F2815E6}" type="sibTrans" cxnId="{DD387EEA-3F26-4170-9C29-821AFBB4D496}">
      <dgm:prSet/>
      <dgm:spPr/>
      <dgm:t>
        <a:bodyPr/>
        <a:lstStyle/>
        <a:p>
          <a:endParaRPr lang="en-SG"/>
        </a:p>
      </dgm:t>
    </dgm:pt>
    <dgm:pt modelId="{A9D26E0F-2B53-4418-8AD0-4D8BC121CD6A}" type="pres">
      <dgm:prSet presAssocID="{93551F67-56DE-4176-B46D-89E7C4B6D90D}" presName="Name0" presStyleCnt="0">
        <dgm:presLayoutVars>
          <dgm:dir/>
          <dgm:resizeHandles val="exact"/>
        </dgm:presLayoutVars>
      </dgm:prSet>
      <dgm:spPr/>
      <dgm:t>
        <a:bodyPr/>
        <a:lstStyle/>
        <a:p>
          <a:endParaRPr lang="en-US"/>
        </a:p>
      </dgm:t>
    </dgm:pt>
    <dgm:pt modelId="{DFF4D044-0195-4CE8-B4CD-52917DFDDF20}" type="pres">
      <dgm:prSet presAssocID="{93551F67-56DE-4176-B46D-89E7C4B6D90D}" presName="cycle" presStyleCnt="0"/>
      <dgm:spPr/>
    </dgm:pt>
    <dgm:pt modelId="{3C20E948-B811-47F2-A8FE-018E4086855D}" type="pres">
      <dgm:prSet presAssocID="{DBEF6162-1A7D-435F-A75B-CBCB14D713B0}" presName="nodeFirstNode" presStyleLbl="node1" presStyleIdx="0" presStyleCnt="4">
        <dgm:presLayoutVars>
          <dgm:bulletEnabled val="1"/>
        </dgm:presLayoutVars>
      </dgm:prSet>
      <dgm:spPr>
        <a:prstGeom prst="roundRect">
          <a:avLst/>
        </a:prstGeom>
      </dgm:spPr>
      <dgm:t>
        <a:bodyPr/>
        <a:lstStyle/>
        <a:p>
          <a:endParaRPr lang="en-US"/>
        </a:p>
      </dgm:t>
    </dgm:pt>
    <dgm:pt modelId="{52544A07-8FEA-450F-B58B-1D6C81356ABA}" type="pres">
      <dgm:prSet presAssocID="{D83B2588-7871-4AE3-8CBE-ADA493EFDB0E}" presName="sibTransFirstNode" presStyleLbl="bgShp" presStyleIdx="0" presStyleCnt="1"/>
      <dgm:spPr>
        <a:prstGeom prst="circularArrow">
          <a:avLst>
            <a:gd name="adj1" fmla="val 4668"/>
            <a:gd name="adj2" fmla="val 272909"/>
            <a:gd name="adj3" fmla="val 12836037"/>
            <a:gd name="adj4" fmla="val 18027699"/>
            <a:gd name="adj5" fmla="val 4847"/>
          </a:avLst>
        </a:prstGeom>
      </dgm:spPr>
      <dgm:t>
        <a:bodyPr/>
        <a:lstStyle/>
        <a:p>
          <a:endParaRPr lang="en-US"/>
        </a:p>
      </dgm:t>
    </dgm:pt>
    <dgm:pt modelId="{40C11102-7CBF-412C-9ED6-F76E10FD1EC8}" type="pres">
      <dgm:prSet presAssocID="{EB8C3504-3831-4F4C-8063-4CDC948C8945}" presName="nodeFollowingNodes" presStyleLbl="node1" presStyleIdx="1" presStyleCnt="4" custRadScaleRad="117696" custRadScaleInc="79">
        <dgm:presLayoutVars>
          <dgm:bulletEnabled val="1"/>
        </dgm:presLayoutVars>
      </dgm:prSet>
      <dgm:spPr>
        <a:prstGeom prst="roundRect">
          <a:avLst/>
        </a:prstGeom>
      </dgm:spPr>
      <dgm:t>
        <a:bodyPr/>
        <a:lstStyle/>
        <a:p>
          <a:endParaRPr lang="en-US"/>
        </a:p>
      </dgm:t>
    </dgm:pt>
    <dgm:pt modelId="{B81F104C-5773-498C-91AE-7490821A4CE4}" type="pres">
      <dgm:prSet presAssocID="{2EA64D55-8296-4705-808C-0E15EAD668F1}" presName="nodeFollowingNodes" presStyleLbl="node1" presStyleIdx="2" presStyleCnt="4">
        <dgm:presLayoutVars>
          <dgm:bulletEnabled val="1"/>
        </dgm:presLayoutVars>
      </dgm:prSet>
      <dgm:spPr>
        <a:prstGeom prst="roundRect">
          <a:avLst/>
        </a:prstGeom>
      </dgm:spPr>
      <dgm:t>
        <a:bodyPr/>
        <a:lstStyle/>
        <a:p>
          <a:endParaRPr lang="en-US"/>
        </a:p>
      </dgm:t>
    </dgm:pt>
    <dgm:pt modelId="{4F52B97A-EA1A-4618-8D35-935C9D6A30FC}" type="pres">
      <dgm:prSet presAssocID="{63FB0542-2656-40A2-A39F-2580EE32ED0E}" presName="nodeFollowingNodes" presStyleLbl="node1" presStyleIdx="3" presStyleCnt="4" custRadScaleRad="117236" custRadScaleInc="-513">
        <dgm:presLayoutVars>
          <dgm:bulletEnabled val="1"/>
        </dgm:presLayoutVars>
      </dgm:prSet>
      <dgm:spPr>
        <a:prstGeom prst="roundRect">
          <a:avLst/>
        </a:prstGeom>
      </dgm:spPr>
      <dgm:t>
        <a:bodyPr/>
        <a:lstStyle/>
        <a:p>
          <a:endParaRPr lang="en-US"/>
        </a:p>
      </dgm:t>
    </dgm:pt>
  </dgm:ptLst>
  <dgm:cxnLst>
    <dgm:cxn modelId="{B137121C-B7E6-4320-8024-7B86E311F40C}" type="presOf" srcId="{A8489192-C48D-44A9-9819-CF57FE6A0C60}" destId="{4F52B97A-EA1A-4618-8D35-935C9D6A30FC}" srcOrd="0" destOrd="1" presId="urn:microsoft.com/office/officeart/2005/8/layout/cycle3"/>
    <dgm:cxn modelId="{47F45FD4-F8DD-4A30-A159-FF339BBB4655}" srcId="{2EA64D55-8296-4705-808C-0E15EAD668F1}" destId="{AE62C145-F630-4125-9487-0B14AC29CE91}" srcOrd="0" destOrd="0" parTransId="{6264F1FD-097C-472B-A4DD-EF3F132A8A7E}" sibTransId="{FEE5DC1B-D956-48D1-AA00-A51E5BE0C4E8}"/>
    <dgm:cxn modelId="{DF2C4091-E171-4528-8B8E-39B36ECDD0AA}" srcId="{93551F67-56DE-4176-B46D-89E7C4B6D90D}" destId="{63FB0542-2656-40A2-A39F-2580EE32ED0E}" srcOrd="3" destOrd="0" parTransId="{46C2A467-A716-4F6C-8DCB-326A7B8F3C41}" sibTransId="{72CB1A61-A24F-4AB0-8779-FC089E2813BC}"/>
    <dgm:cxn modelId="{843166F8-70AE-4660-BFC8-80FEEE8B3C9F}" srcId="{63FB0542-2656-40A2-A39F-2580EE32ED0E}" destId="{A8489192-C48D-44A9-9819-CF57FE6A0C60}" srcOrd="0" destOrd="0" parTransId="{E2588F97-614A-487C-99F3-287AE98A94CC}" sibTransId="{683F940C-43F7-40D9-A8CD-9C8C0987CD89}"/>
    <dgm:cxn modelId="{01835F6A-EC96-4816-9215-961EF10B1D70}" srcId="{93551F67-56DE-4176-B46D-89E7C4B6D90D}" destId="{2EA64D55-8296-4705-808C-0E15EAD668F1}" srcOrd="2" destOrd="0" parTransId="{4098118E-7372-4767-AE50-2BD0B9310E58}" sibTransId="{A03AE325-9378-4244-B64B-CB445918F635}"/>
    <dgm:cxn modelId="{B346852F-E7FD-429D-872F-68B3EC02EB8C}" type="presOf" srcId="{6AC349EF-4889-41D7-9D42-EFA5DC7BEF08}" destId="{40C11102-7CBF-412C-9ED6-F76E10FD1EC8}" srcOrd="0" destOrd="1" presId="urn:microsoft.com/office/officeart/2005/8/layout/cycle3"/>
    <dgm:cxn modelId="{9417250A-72AF-4FC1-AF26-EB63B171698E}" type="presOf" srcId="{5482532D-0F17-4592-AE52-327C2AC3AE32}" destId="{4F52B97A-EA1A-4618-8D35-935C9D6A30FC}" srcOrd="0" destOrd="3" presId="urn:microsoft.com/office/officeart/2005/8/layout/cycle3"/>
    <dgm:cxn modelId="{0DEB95F2-B8AB-49CA-8993-2BEF34ED6558}" type="presOf" srcId="{1E619212-6295-48EB-97C3-67769FBAC5E7}" destId="{4F52B97A-EA1A-4618-8D35-935C9D6A30FC}" srcOrd="0" destOrd="4" presId="urn:microsoft.com/office/officeart/2005/8/layout/cycle3"/>
    <dgm:cxn modelId="{15D07B17-8997-4ECC-AA83-1AF254F2B413}" type="presOf" srcId="{93551F67-56DE-4176-B46D-89E7C4B6D90D}" destId="{A9D26E0F-2B53-4418-8AD0-4D8BC121CD6A}" srcOrd="0" destOrd="0" presId="urn:microsoft.com/office/officeart/2005/8/layout/cycle3"/>
    <dgm:cxn modelId="{EB50AE1B-9ED5-486F-A34A-229321A70618}" type="presOf" srcId="{BD82AD53-FC9D-4CAA-BEAE-C820F8593A53}" destId="{B81F104C-5773-498C-91AE-7490821A4CE4}" srcOrd="0" destOrd="3" presId="urn:microsoft.com/office/officeart/2005/8/layout/cycle3"/>
    <dgm:cxn modelId="{0E126CE2-A934-4434-9877-C9B3124D05D2}" type="presOf" srcId="{AE62C145-F630-4125-9487-0B14AC29CE91}" destId="{B81F104C-5773-498C-91AE-7490821A4CE4}" srcOrd="0" destOrd="1" presId="urn:microsoft.com/office/officeart/2005/8/layout/cycle3"/>
    <dgm:cxn modelId="{6F214EED-1876-4CFA-A676-FC8A05ADAF7D}" type="presOf" srcId="{50382EB1-54D8-4CDF-B250-277AB33ABE6D}" destId="{3C20E948-B811-47F2-A8FE-018E4086855D}" srcOrd="0" destOrd="2" presId="urn:microsoft.com/office/officeart/2005/8/layout/cycle3"/>
    <dgm:cxn modelId="{C13F7981-2CDA-4621-8F4D-863C7EA82805}" type="presOf" srcId="{2EA64D55-8296-4705-808C-0E15EAD668F1}" destId="{B81F104C-5773-498C-91AE-7490821A4CE4}" srcOrd="0" destOrd="0" presId="urn:microsoft.com/office/officeart/2005/8/layout/cycle3"/>
    <dgm:cxn modelId="{C2CAE437-D9F3-4644-B71D-C8C4B61FD3CF}" srcId="{EB8C3504-3831-4F4C-8063-4CDC948C8945}" destId="{9D90DA0F-D9FA-4287-BC0B-E943347C9523}" srcOrd="1" destOrd="0" parTransId="{64668741-C889-4917-8A49-D537B7A595C8}" sibTransId="{D7C9C5C4-5EDC-4A8A-8183-C80D26B4604D}"/>
    <dgm:cxn modelId="{1E4F39E2-B2A2-4821-9093-50EF412C8196}" srcId="{2EA64D55-8296-4705-808C-0E15EAD668F1}" destId="{BD82AD53-FC9D-4CAA-BEAE-C820F8593A53}" srcOrd="2" destOrd="0" parTransId="{015AF690-F284-4B54-98E9-3CF241355866}" sibTransId="{67CB4E93-A106-4B0C-9C05-E741962C38D7}"/>
    <dgm:cxn modelId="{615A67D5-BBBB-4DA1-858D-982722E8501E}" type="presOf" srcId="{A2D81C39-3E21-48A2-A91D-9D3D35EE3B1D}" destId="{3C20E948-B811-47F2-A8FE-018E4086855D}" srcOrd="0" destOrd="1" presId="urn:microsoft.com/office/officeart/2005/8/layout/cycle3"/>
    <dgm:cxn modelId="{5D4B5C85-4E0F-4DB3-A256-5774684ADEED}" srcId="{EB8C3504-3831-4F4C-8063-4CDC948C8945}" destId="{6AC349EF-4889-41D7-9D42-EFA5DC7BEF08}" srcOrd="0" destOrd="0" parTransId="{43253951-E96A-4E87-BCD7-1CD11AEA7F1E}" sibTransId="{1BDD5343-74B7-4F01-9225-577E011F8354}"/>
    <dgm:cxn modelId="{0C4D6997-1973-4755-9128-5BD731F27FA4}" srcId="{DBEF6162-1A7D-435F-A75B-CBCB14D713B0}" destId="{A2D81C39-3E21-48A2-A91D-9D3D35EE3B1D}" srcOrd="0" destOrd="0" parTransId="{9ABF89A7-99BD-4719-A226-5820140431A2}" sibTransId="{50FEEB16-39B6-4A13-9B87-60341D142908}"/>
    <dgm:cxn modelId="{96DA6B33-ABF9-4827-A70D-BA9FD597C7FC}" type="presOf" srcId="{EFD68842-1A67-4EBF-BAA7-1AE6AEC0603A}" destId="{4F52B97A-EA1A-4618-8D35-935C9D6A30FC}" srcOrd="0" destOrd="2" presId="urn:microsoft.com/office/officeart/2005/8/layout/cycle3"/>
    <dgm:cxn modelId="{8945E360-B1BA-46B8-AF24-65214DB81D50}" type="presOf" srcId="{EB8C3504-3831-4F4C-8063-4CDC948C8945}" destId="{40C11102-7CBF-412C-9ED6-F76E10FD1EC8}" srcOrd="0" destOrd="0" presId="urn:microsoft.com/office/officeart/2005/8/layout/cycle3"/>
    <dgm:cxn modelId="{80D27896-C89D-45C5-92DE-058F5CEB1E37}" srcId="{93551F67-56DE-4176-B46D-89E7C4B6D90D}" destId="{DBEF6162-1A7D-435F-A75B-CBCB14D713B0}" srcOrd="0" destOrd="0" parTransId="{EFCE88BB-96E7-4F92-9D46-13A1985671ED}" sibTransId="{D83B2588-7871-4AE3-8CBE-ADA493EFDB0E}"/>
    <dgm:cxn modelId="{DD387EEA-3F26-4170-9C29-821AFBB4D496}" srcId="{63FB0542-2656-40A2-A39F-2580EE32ED0E}" destId="{1E619212-6295-48EB-97C3-67769FBAC5E7}" srcOrd="3" destOrd="0" parTransId="{EEE1051E-DC7A-4E55-991E-22CBDC842BB4}" sibTransId="{C52B2C0C-D65D-4635-9CB5-C71C2F2815E6}"/>
    <dgm:cxn modelId="{3CF03224-A426-43D8-B9CE-2CAFDF73BF0B}" srcId="{2EA64D55-8296-4705-808C-0E15EAD668F1}" destId="{0333AB89-959B-42BC-B87B-AEC4B650AF80}" srcOrd="1" destOrd="0" parTransId="{C5827977-3030-439B-A0AF-CF680F34870D}" sibTransId="{79D8F1E7-1367-46AE-B1B9-941C1DFEF8E2}"/>
    <dgm:cxn modelId="{F2CB921A-E9CD-4656-B20E-36E8FD46EFA7}" type="presOf" srcId="{9D90DA0F-D9FA-4287-BC0B-E943347C9523}" destId="{40C11102-7CBF-412C-9ED6-F76E10FD1EC8}" srcOrd="0" destOrd="2" presId="urn:microsoft.com/office/officeart/2005/8/layout/cycle3"/>
    <dgm:cxn modelId="{93D4797F-5814-484E-960F-031646F6FAE8}" type="presOf" srcId="{0333AB89-959B-42BC-B87B-AEC4B650AF80}" destId="{B81F104C-5773-498C-91AE-7490821A4CE4}" srcOrd="0" destOrd="2" presId="urn:microsoft.com/office/officeart/2005/8/layout/cycle3"/>
    <dgm:cxn modelId="{489BD9CD-56F9-4B6E-8D5B-3FBEBA019053}" srcId="{93551F67-56DE-4176-B46D-89E7C4B6D90D}" destId="{EB8C3504-3831-4F4C-8063-4CDC948C8945}" srcOrd="1" destOrd="0" parTransId="{89B698A9-6981-44CB-A67F-712D486DDFDC}" sibTransId="{20CC9EA3-CC3D-49B0-8E41-87C3EB253ED8}"/>
    <dgm:cxn modelId="{5DAB5937-5930-4FD8-B4E4-A679DAA446CA}" srcId="{63FB0542-2656-40A2-A39F-2580EE32ED0E}" destId="{EFD68842-1A67-4EBF-BAA7-1AE6AEC0603A}" srcOrd="1" destOrd="0" parTransId="{E41AEFD6-F7E1-44CD-AC32-D0491185E82F}" sibTransId="{DCD296F8-4AAA-416F-BDA4-156BAD21CB9A}"/>
    <dgm:cxn modelId="{DBF10335-D104-4C2A-9DCE-2E29C2A07722}" srcId="{63FB0542-2656-40A2-A39F-2580EE32ED0E}" destId="{5482532D-0F17-4592-AE52-327C2AC3AE32}" srcOrd="2" destOrd="0" parTransId="{5800A112-C5F1-460B-A5C6-DACFBE7EC226}" sibTransId="{C797F16B-8EEF-48AB-9494-A5547408246D}"/>
    <dgm:cxn modelId="{11D83BC6-68F1-42D9-9C5F-18C59AF003CA}" type="presOf" srcId="{D83B2588-7871-4AE3-8CBE-ADA493EFDB0E}" destId="{52544A07-8FEA-450F-B58B-1D6C81356ABA}" srcOrd="0" destOrd="0" presId="urn:microsoft.com/office/officeart/2005/8/layout/cycle3"/>
    <dgm:cxn modelId="{93C36EB1-BEA0-463D-A210-8CD79D04B386}" type="presOf" srcId="{DBEF6162-1A7D-435F-A75B-CBCB14D713B0}" destId="{3C20E948-B811-47F2-A8FE-018E4086855D}" srcOrd="0" destOrd="0" presId="urn:microsoft.com/office/officeart/2005/8/layout/cycle3"/>
    <dgm:cxn modelId="{AED95D69-A47D-47A7-9F2B-832ECCD4275A}" srcId="{DBEF6162-1A7D-435F-A75B-CBCB14D713B0}" destId="{50382EB1-54D8-4CDF-B250-277AB33ABE6D}" srcOrd="1" destOrd="0" parTransId="{182A907D-D84C-4CA4-85A4-50360D9775E9}" sibTransId="{E0E92B3E-FE68-408B-B31B-85E4573C686C}"/>
    <dgm:cxn modelId="{10FBCC83-3F91-4D98-801A-1AA3CFD369CB}" type="presOf" srcId="{63FB0542-2656-40A2-A39F-2580EE32ED0E}" destId="{4F52B97A-EA1A-4618-8D35-935C9D6A30FC}" srcOrd="0" destOrd="0" presId="urn:microsoft.com/office/officeart/2005/8/layout/cycle3"/>
    <dgm:cxn modelId="{68715619-6997-44B3-9329-58CF06D60E62}" type="presParOf" srcId="{A9D26E0F-2B53-4418-8AD0-4D8BC121CD6A}" destId="{DFF4D044-0195-4CE8-B4CD-52917DFDDF20}" srcOrd="0" destOrd="0" presId="urn:microsoft.com/office/officeart/2005/8/layout/cycle3"/>
    <dgm:cxn modelId="{658F0AA4-EF94-47E1-AB41-2AB127D22B4E}" type="presParOf" srcId="{DFF4D044-0195-4CE8-B4CD-52917DFDDF20}" destId="{3C20E948-B811-47F2-A8FE-018E4086855D}" srcOrd="0" destOrd="0" presId="urn:microsoft.com/office/officeart/2005/8/layout/cycle3"/>
    <dgm:cxn modelId="{8DE65603-0338-44E3-92D4-8E76A9A27F16}" type="presParOf" srcId="{DFF4D044-0195-4CE8-B4CD-52917DFDDF20}" destId="{52544A07-8FEA-450F-B58B-1D6C81356ABA}" srcOrd="1" destOrd="0" presId="urn:microsoft.com/office/officeart/2005/8/layout/cycle3"/>
    <dgm:cxn modelId="{C167B69D-5CFF-4571-9898-67196C34EBF1}" type="presParOf" srcId="{DFF4D044-0195-4CE8-B4CD-52917DFDDF20}" destId="{40C11102-7CBF-412C-9ED6-F76E10FD1EC8}" srcOrd="2" destOrd="0" presId="urn:microsoft.com/office/officeart/2005/8/layout/cycle3"/>
    <dgm:cxn modelId="{03CAAEE7-F891-48FF-9180-45D27D195702}" type="presParOf" srcId="{DFF4D044-0195-4CE8-B4CD-52917DFDDF20}" destId="{B81F104C-5773-498C-91AE-7490821A4CE4}" srcOrd="3" destOrd="0" presId="urn:microsoft.com/office/officeart/2005/8/layout/cycle3"/>
    <dgm:cxn modelId="{B865CB52-D6B6-4E19-B12A-E9992F3E87D1}" type="presParOf" srcId="{DFF4D044-0195-4CE8-B4CD-52917DFDDF20}" destId="{4F52B97A-EA1A-4618-8D35-935C9D6A30FC}"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7A3146-50D9-4DAF-B1A5-A67CC0D33EE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SG"/>
        </a:p>
      </dgm:t>
    </dgm:pt>
    <dgm:pt modelId="{8F11AF45-27F1-4D63-AB33-4834342B0EBD}">
      <dgm:prSet phldrT="[Text]" custT="1"/>
      <dgm:spPr/>
      <dgm:t>
        <a:bodyPr/>
        <a:lstStyle/>
        <a:p>
          <a:r>
            <a:rPr lang="en-US" sz="2000" b="1" dirty="0" smtClean="0"/>
            <a:t>Identify Champion (s)</a:t>
          </a:r>
        </a:p>
        <a:p>
          <a:r>
            <a:rPr lang="en-US" sz="2000" b="1" dirty="0" smtClean="0"/>
            <a:t>Signal Importance</a:t>
          </a:r>
        </a:p>
        <a:p>
          <a:r>
            <a:rPr lang="en-US" sz="2000" b="1" dirty="0" smtClean="0"/>
            <a:t>Engage Stakeholders</a:t>
          </a:r>
        </a:p>
        <a:p>
          <a:endParaRPr lang="en-SG" sz="1300" dirty="0"/>
        </a:p>
      </dgm:t>
    </dgm:pt>
    <dgm:pt modelId="{3AA120E2-5ECD-47DB-B43F-63A0FD979477}" type="parTrans" cxnId="{972A4F03-11EE-4918-AB39-0A37BF93C42A}">
      <dgm:prSet/>
      <dgm:spPr/>
      <dgm:t>
        <a:bodyPr/>
        <a:lstStyle/>
        <a:p>
          <a:endParaRPr lang="en-SG"/>
        </a:p>
      </dgm:t>
    </dgm:pt>
    <dgm:pt modelId="{C4712EFE-AFDA-41B4-A1AE-C46CB16517D6}" type="sibTrans" cxnId="{972A4F03-11EE-4918-AB39-0A37BF93C42A}">
      <dgm:prSet/>
      <dgm:spPr/>
      <dgm:t>
        <a:bodyPr/>
        <a:lstStyle/>
        <a:p>
          <a:endParaRPr lang="en-SG"/>
        </a:p>
      </dgm:t>
    </dgm:pt>
    <dgm:pt modelId="{8DB11C66-1326-4915-BFD2-93ECC0A759A1}">
      <dgm:prSet phldrT="[Text]" custT="1"/>
      <dgm:spPr/>
      <dgm:t>
        <a:bodyPr/>
        <a:lstStyle/>
        <a:p>
          <a:r>
            <a:rPr lang="en-US" sz="2000" b="1" dirty="0" smtClean="0"/>
            <a:t>Time</a:t>
          </a:r>
        </a:p>
        <a:p>
          <a:r>
            <a:rPr lang="en-US" sz="2000" b="1" dirty="0" smtClean="0"/>
            <a:t>Resources; Funds </a:t>
          </a:r>
        </a:p>
        <a:p>
          <a:r>
            <a:rPr lang="en-US" sz="2000" b="1" dirty="0" smtClean="0"/>
            <a:t>Infrastructure</a:t>
          </a:r>
        </a:p>
        <a:p>
          <a:r>
            <a:rPr lang="en-US" sz="2000" b="1" dirty="0" smtClean="0"/>
            <a:t>Manpower</a:t>
          </a:r>
        </a:p>
        <a:p>
          <a:r>
            <a:rPr lang="en-US" sz="2000" b="1" dirty="0" smtClean="0"/>
            <a:t>Partners</a:t>
          </a:r>
          <a:endParaRPr lang="en-SG" sz="2000" b="1" dirty="0"/>
        </a:p>
      </dgm:t>
    </dgm:pt>
    <dgm:pt modelId="{CD0D8433-0644-48DC-8FA4-A24413668A16}" type="parTrans" cxnId="{3378638E-92EF-4505-A217-31C939983619}">
      <dgm:prSet/>
      <dgm:spPr/>
      <dgm:t>
        <a:bodyPr/>
        <a:lstStyle/>
        <a:p>
          <a:endParaRPr lang="en-SG"/>
        </a:p>
      </dgm:t>
    </dgm:pt>
    <dgm:pt modelId="{95CEB189-7686-49DE-A424-EF36B74A442D}" type="sibTrans" cxnId="{3378638E-92EF-4505-A217-31C939983619}">
      <dgm:prSet/>
      <dgm:spPr/>
      <dgm:t>
        <a:bodyPr/>
        <a:lstStyle/>
        <a:p>
          <a:endParaRPr lang="en-SG"/>
        </a:p>
      </dgm:t>
    </dgm:pt>
    <dgm:pt modelId="{BABCB7F5-55E5-41F2-B16E-F75B12B50C7B}">
      <dgm:prSet phldrT="[Text]" custT="1"/>
      <dgm:spPr/>
      <dgm:t>
        <a:bodyPr/>
        <a:lstStyle/>
        <a:p>
          <a:r>
            <a:rPr lang="en-US" sz="2000" b="1" dirty="0" smtClean="0"/>
            <a:t>Student Platforms</a:t>
          </a:r>
        </a:p>
        <a:p>
          <a:r>
            <a:rPr lang="en-US" sz="2000" b="1" dirty="0" smtClean="0"/>
            <a:t>Teacher Platforms</a:t>
          </a:r>
          <a:endParaRPr lang="en-SG" sz="2000" b="1" dirty="0"/>
        </a:p>
      </dgm:t>
    </dgm:pt>
    <dgm:pt modelId="{795DF80D-5306-4699-855A-6A4DF61497AE}" type="parTrans" cxnId="{BE6246D6-773A-4E15-B3BD-F0FA1DC847E5}">
      <dgm:prSet/>
      <dgm:spPr/>
      <dgm:t>
        <a:bodyPr/>
        <a:lstStyle/>
        <a:p>
          <a:endParaRPr lang="en-SG"/>
        </a:p>
      </dgm:t>
    </dgm:pt>
    <dgm:pt modelId="{61F6195D-2957-4789-A9FC-65AAB8927C88}" type="sibTrans" cxnId="{BE6246D6-773A-4E15-B3BD-F0FA1DC847E5}">
      <dgm:prSet/>
      <dgm:spPr/>
      <dgm:t>
        <a:bodyPr/>
        <a:lstStyle/>
        <a:p>
          <a:endParaRPr lang="en-SG"/>
        </a:p>
      </dgm:t>
    </dgm:pt>
    <dgm:pt modelId="{3BEBF5AF-2E48-4582-BDBC-1F46C0274CED}">
      <dgm:prSet phldrT="[Text]" custT="1"/>
      <dgm:spPr/>
      <dgm:t>
        <a:bodyPr/>
        <a:lstStyle/>
        <a:p>
          <a:r>
            <a:rPr lang="en-US" sz="2000" b="1" dirty="0" smtClean="0"/>
            <a:t>Formal Training</a:t>
          </a:r>
        </a:p>
        <a:p>
          <a:r>
            <a:rPr lang="en-US" sz="2000" b="1" dirty="0" smtClean="0"/>
            <a:t>Support</a:t>
          </a:r>
        </a:p>
      </dgm:t>
    </dgm:pt>
    <dgm:pt modelId="{0AD91022-307B-4A48-9A4B-700972C6FCE2}" type="parTrans" cxnId="{AC22039F-4601-45DF-A9D1-3011D8D0EEC3}">
      <dgm:prSet/>
      <dgm:spPr/>
      <dgm:t>
        <a:bodyPr/>
        <a:lstStyle/>
        <a:p>
          <a:endParaRPr lang="en-SG"/>
        </a:p>
      </dgm:t>
    </dgm:pt>
    <dgm:pt modelId="{C76598E7-A696-45FC-BC8A-0D2A129B3AEE}" type="sibTrans" cxnId="{AC22039F-4601-45DF-A9D1-3011D8D0EEC3}">
      <dgm:prSet/>
      <dgm:spPr/>
      <dgm:t>
        <a:bodyPr/>
        <a:lstStyle/>
        <a:p>
          <a:endParaRPr lang="en-SG"/>
        </a:p>
      </dgm:t>
    </dgm:pt>
    <dgm:pt modelId="{9EA33F62-4011-4F9E-9AB6-28B6071BEEF2}" type="pres">
      <dgm:prSet presAssocID="{B37A3146-50D9-4DAF-B1A5-A67CC0D33EE9}" presName="diagram" presStyleCnt="0">
        <dgm:presLayoutVars>
          <dgm:dir/>
          <dgm:resizeHandles val="exact"/>
        </dgm:presLayoutVars>
      </dgm:prSet>
      <dgm:spPr/>
      <dgm:t>
        <a:bodyPr/>
        <a:lstStyle/>
        <a:p>
          <a:endParaRPr lang="en-SG"/>
        </a:p>
      </dgm:t>
    </dgm:pt>
    <dgm:pt modelId="{CB8C7D26-B684-4BA3-A3C2-5EDF8F1FB114}" type="pres">
      <dgm:prSet presAssocID="{8F11AF45-27F1-4D63-AB33-4834342B0EBD}" presName="node" presStyleLbl="node1" presStyleIdx="0" presStyleCnt="4">
        <dgm:presLayoutVars>
          <dgm:bulletEnabled val="1"/>
        </dgm:presLayoutVars>
      </dgm:prSet>
      <dgm:spPr/>
      <dgm:t>
        <a:bodyPr/>
        <a:lstStyle/>
        <a:p>
          <a:endParaRPr lang="en-SG"/>
        </a:p>
      </dgm:t>
    </dgm:pt>
    <dgm:pt modelId="{5D41392C-A61A-4664-A8C9-AAF929104607}" type="pres">
      <dgm:prSet presAssocID="{C4712EFE-AFDA-41B4-A1AE-C46CB16517D6}" presName="sibTrans" presStyleCnt="0"/>
      <dgm:spPr/>
    </dgm:pt>
    <dgm:pt modelId="{92F551EF-BBD5-4709-AAD3-D31FEE0DDB82}" type="pres">
      <dgm:prSet presAssocID="{8DB11C66-1326-4915-BFD2-93ECC0A759A1}" presName="node" presStyleLbl="node1" presStyleIdx="1" presStyleCnt="4">
        <dgm:presLayoutVars>
          <dgm:bulletEnabled val="1"/>
        </dgm:presLayoutVars>
      </dgm:prSet>
      <dgm:spPr/>
      <dgm:t>
        <a:bodyPr/>
        <a:lstStyle/>
        <a:p>
          <a:endParaRPr lang="en-SG"/>
        </a:p>
      </dgm:t>
    </dgm:pt>
    <dgm:pt modelId="{C1F3CB88-1FC6-457D-B933-4D65DB2604B7}" type="pres">
      <dgm:prSet presAssocID="{95CEB189-7686-49DE-A424-EF36B74A442D}" presName="sibTrans" presStyleCnt="0"/>
      <dgm:spPr/>
    </dgm:pt>
    <dgm:pt modelId="{D3934EB3-ADE2-44F0-9E97-C967746EF4BE}" type="pres">
      <dgm:prSet presAssocID="{BABCB7F5-55E5-41F2-B16E-F75B12B50C7B}" presName="node" presStyleLbl="node1" presStyleIdx="2" presStyleCnt="4">
        <dgm:presLayoutVars>
          <dgm:bulletEnabled val="1"/>
        </dgm:presLayoutVars>
      </dgm:prSet>
      <dgm:spPr/>
      <dgm:t>
        <a:bodyPr/>
        <a:lstStyle/>
        <a:p>
          <a:endParaRPr lang="en-SG"/>
        </a:p>
      </dgm:t>
    </dgm:pt>
    <dgm:pt modelId="{42CE6383-71FF-4117-83DA-795D709F0F6D}" type="pres">
      <dgm:prSet presAssocID="{61F6195D-2957-4789-A9FC-65AAB8927C88}" presName="sibTrans" presStyleCnt="0"/>
      <dgm:spPr/>
    </dgm:pt>
    <dgm:pt modelId="{3BABE3DF-B07D-43B9-A5FB-A6E6A47B3391}" type="pres">
      <dgm:prSet presAssocID="{3BEBF5AF-2E48-4582-BDBC-1F46C0274CED}" presName="node" presStyleLbl="node1" presStyleIdx="3" presStyleCnt="4">
        <dgm:presLayoutVars>
          <dgm:bulletEnabled val="1"/>
        </dgm:presLayoutVars>
      </dgm:prSet>
      <dgm:spPr/>
      <dgm:t>
        <a:bodyPr/>
        <a:lstStyle/>
        <a:p>
          <a:endParaRPr lang="en-SG"/>
        </a:p>
      </dgm:t>
    </dgm:pt>
  </dgm:ptLst>
  <dgm:cxnLst>
    <dgm:cxn modelId="{0E9AA989-72DB-4763-9BEA-E89E605B4B94}" type="presOf" srcId="{3BEBF5AF-2E48-4582-BDBC-1F46C0274CED}" destId="{3BABE3DF-B07D-43B9-A5FB-A6E6A47B3391}" srcOrd="0" destOrd="0" presId="urn:microsoft.com/office/officeart/2005/8/layout/default"/>
    <dgm:cxn modelId="{5FAA1E22-C110-4693-B84B-2BDE153D2510}" type="presOf" srcId="{8F11AF45-27F1-4D63-AB33-4834342B0EBD}" destId="{CB8C7D26-B684-4BA3-A3C2-5EDF8F1FB114}" srcOrd="0" destOrd="0" presId="urn:microsoft.com/office/officeart/2005/8/layout/default"/>
    <dgm:cxn modelId="{B59EBE1C-A7B8-4498-8907-465325EF69B5}" type="presOf" srcId="{B37A3146-50D9-4DAF-B1A5-A67CC0D33EE9}" destId="{9EA33F62-4011-4F9E-9AB6-28B6071BEEF2}" srcOrd="0" destOrd="0" presId="urn:microsoft.com/office/officeart/2005/8/layout/default"/>
    <dgm:cxn modelId="{3378638E-92EF-4505-A217-31C939983619}" srcId="{B37A3146-50D9-4DAF-B1A5-A67CC0D33EE9}" destId="{8DB11C66-1326-4915-BFD2-93ECC0A759A1}" srcOrd="1" destOrd="0" parTransId="{CD0D8433-0644-48DC-8FA4-A24413668A16}" sibTransId="{95CEB189-7686-49DE-A424-EF36B74A442D}"/>
    <dgm:cxn modelId="{A351A37D-BFF9-44C8-8F7A-0854E5DAB208}" type="presOf" srcId="{8DB11C66-1326-4915-BFD2-93ECC0A759A1}" destId="{92F551EF-BBD5-4709-AAD3-D31FEE0DDB82}" srcOrd="0" destOrd="0" presId="urn:microsoft.com/office/officeart/2005/8/layout/default"/>
    <dgm:cxn modelId="{EACABFAE-C908-4FDF-990D-61C8589209B2}" type="presOf" srcId="{BABCB7F5-55E5-41F2-B16E-F75B12B50C7B}" destId="{D3934EB3-ADE2-44F0-9E97-C967746EF4BE}" srcOrd="0" destOrd="0" presId="urn:microsoft.com/office/officeart/2005/8/layout/default"/>
    <dgm:cxn modelId="{972A4F03-11EE-4918-AB39-0A37BF93C42A}" srcId="{B37A3146-50D9-4DAF-B1A5-A67CC0D33EE9}" destId="{8F11AF45-27F1-4D63-AB33-4834342B0EBD}" srcOrd="0" destOrd="0" parTransId="{3AA120E2-5ECD-47DB-B43F-63A0FD979477}" sibTransId="{C4712EFE-AFDA-41B4-A1AE-C46CB16517D6}"/>
    <dgm:cxn modelId="{BE6246D6-773A-4E15-B3BD-F0FA1DC847E5}" srcId="{B37A3146-50D9-4DAF-B1A5-A67CC0D33EE9}" destId="{BABCB7F5-55E5-41F2-B16E-F75B12B50C7B}" srcOrd="2" destOrd="0" parTransId="{795DF80D-5306-4699-855A-6A4DF61497AE}" sibTransId="{61F6195D-2957-4789-A9FC-65AAB8927C88}"/>
    <dgm:cxn modelId="{AC22039F-4601-45DF-A9D1-3011D8D0EEC3}" srcId="{B37A3146-50D9-4DAF-B1A5-A67CC0D33EE9}" destId="{3BEBF5AF-2E48-4582-BDBC-1F46C0274CED}" srcOrd="3" destOrd="0" parTransId="{0AD91022-307B-4A48-9A4B-700972C6FCE2}" sibTransId="{C76598E7-A696-45FC-BC8A-0D2A129B3AEE}"/>
    <dgm:cxn modelId="{AE61B71B-CD2C-4B26-9C20-44A66E0CFF34}" type="presParOf" srcId="{9EA33F62-4011-4F9E-9AB6-28B6071BEEF2}" destId="{CB8C7D26-B684-4BA3-A3C2-5EDF8F1FB114}" srcOrd="0" destOrd="0" presId="urn:microsoft.com/office/officeart/2005/8/layout/default"/>
    <dgm:cxn modelId="{299CD973-5BE4-4A25-8717-CB4F9404BEA2}" type="presParOf" srcId="{9EA33F62-4011-4F9E-9AB6-28B6071BEEF2}" destId="{5D41392C-A61A-4664-A8C9-AAF929104607}" srcOrd="1" destOrd="0" presId="urn:microsoft.com/office/officeart/2005/8/layout/default"/>
    <dgm:cxn modelId="{A3FC8D0A-4265-4C11-984F-FF62A2E3C80C}" type="presParOf" srcId="{9EA33F62-4011-4F9E-9AB6-28B6071BEEF2}" destId="{92F551EF-BBD5-4709-AAD3-D31FEE0DDB82}" srcOrd="2" destOrd="0" presId="urn:microsoft.com/office/officeart/2005/8/layout/default"/>
    <dgm:cxn modelId="{3DC59808-0731-4385-9921-E87B0105A44D}" type="presParOf" srcId="{9EA33F62-4011-4F9E-9AB6-28B6071BEEF2}" destId="{C1F3CB88-1FC6-457D-B933-4D65DB2604B7}" srcOrd="3" destOrd="0" presId="urn:microsoft.com/office/officeart/2005/8/layout/default"/>
    <dgm:cxn modelId="{761E27B5-B8EB-4E2C-9107-F147A1322EF7}" type="presParOf" srcId="{9EA33F62-4011-4F9E-9AB6-28B6071BEEF2}" destId="{D3934EB3-ADE2-44F0-9E97-C967746EF4BE}" srcOrd="4" destOrd="0" presId="urn:microsoft.com/office/officeart/2005/8/layout/default"/>
    <dgm:cxn modelId="{D92C8E8B-3D85-4D92-A595-47D8A8010710}" type="presParOf" srcId="{9EA33F62-4011-4F9E-9AB6-28B6071BEEF2}" destId="{42CE6383-71FF-4117-83DA-795D709F0F6D}" srcOrd="5" destOrd="0" presId="urn:microsoft.com/office/officeart/2005/8/layout/default"/>
    <dgm:cxn modelId="{4DA61D68-D80A-4507-A7DF-0333475D5FE0}" type="presParOf" srcId="{9EA33F62-4011-4F9E-9AB6-28B6071BEEF2}" destId="{3BABE3DF-B07D-43B9-A5FB-A6E6A47B339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7A3146-50D9-4DAF-B1A5-A67CC0D33EE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SG"/>
        </a:p>
      </dgm:t>
    </dgm:pt>
    <dgm:pt modelId="{8F11AF45-27F1-4D63-AB33-4834342B0EBD}">
      <dgm:prSet phldrT="[Text]" custT="1"/>
      <dgm:spPr/>
      <dgm:t>
        <a:bodyPr/>
        <a:lstStyle/>
        <a:p>
          <a:r>
            <a:rPr lang="en-US" sz="1300" dirty="0" smtClean="0"/>
            <a:t>Identify Champion</a:t>
          </a:r>
        </a:p>
        <a:p>
          <a:r>
            <a:rPr lang="en-US" sz="1300" dirty="0" smtClean="0"/>
            <a:t>Signal Importance</a:t>
          </a:r>
        </a:p>
        <a:p>
          <a:r>
            <a:rPr lang="en-US" sz="1300" dirty="0" smtClean="0"/>
            <a:t>Stakeholder Engagement</a:t>
          </a:r>
        </a:p>
        <a:p>
          <a:endParaRPr lang="en-US" sz="1300" dirty="0" smtClean="0"/>
        </a:p>
      </dgm:t>
    </dgm:pt>
    <dgm:pt modelId="{3AA120E2-5ECD-47DB-B43F-63A0FD979477}" type="parTrans" cxnId="{972A4F03-11EE-4918-AB39-0A37BF93C42A}">
      <dgm:prSet/>
      <dgm:spPr/>
      <dgm:t>
        <a:bodyPr/>
        <a:lstStyle/>
        <a:p>
          <a:endParaRPr lang="en-SG"/>
        </a:p>
      </dgm:t>
    </dgm:pt>
    <dgm:pt modelId="{C4712EFE-AFDA-41B4-A1AE-C46CB16517D6}" type="sibTrans" cxnId="{972A4F03-11EE-4918-AB39-0A37BF93C42A}">
      <dgm:prSet/>
      <dgm:spPr/>
      <dgm:t>
        <a:bodyPr/>
        <a:lstStyle/>
        <a:p>
          <a:endParaRPr lang="en-SG"/>
        </a:p>
      </dgm:t>
    </dgm:pt>
    <dgm:pt modelId="{8DB11C66-1326-4915-BFD2-93ECC0A759A1}">
      <dgm:prSet phldrT="[Text]"/>
      <dgm:spPr/>
      <dgm:t>
        <a:bodyPr/>
        <a:lstStyle/>
        <a:p>
          <a:r>
            <a:rPr lang="en-US" dirty="0" smtClean="0"/>
            <a:t>Time</a:t>
          </a:r>
        </a:p>
        <a:p>
          <a:r>
            <a:rPr lang="en-US" dirty="0" smtClean="0"/>
            <a:t>Resources</a:t>
          </a:r>
        </a:p>
        <a:p>
          <a:r>
            <a:rPr lang="en-US" dirty="0" smtClean="0"/>
            <a:t>Funds</a:t>
          </a:r>
        </a:p>
        <a:p>
          <a:r>
            <a:rPr lang="en-US" dirty="0" smtClean="0"/>
            <a:t>Infrastructure</a:t>
          </a:r>
        </a:p>
        <a:p>
          <a:r>
            <a:rPr lang="en-US" dirty="0" smtClean="0"/>
            <a:t>Manpower</a:t>
          </a:r>
        </a:p>
        <a:p>
          <a:r>
            <a:rPr lang="en-US" dirty="0" smtClean="0"/>
            <a:t>Partners</a:t>
          </a:r>
          <a:endParaRPr lang="en-SG" dirty="0"/>
        </a:p>
      </dgm:t>
    </dgm:pt>
    <dgm:pt modelId="{CD0D8433-0644-48DC-8FA4-A24413668A16}" type="parTrans" cxnId="{3378638E-92EF-4505-A217-31C939983619}">
      <dgm:prSet/>
      <dgm:spPr/>
      <dgm:t>
        <a:bodyPr/>
        <a:lstStyle/>
        <a:p>
          <a:endParaRPr lang="en-SG"/>
        </a:p>
      </dgm:t>
    </dgm:pt>
    <dgm:pt modelId="{95CEB189-7686-49DE-A424-EF36B74A442D}" type="sibTrans" cxnId="{3378638E-92EF-4505-A217-31C939983619}">
      <dgm:prSet/>
      <dgm:spPr/>
      <dgm:t>
        <a:bodyPr/>
        <a:lstStyle/>
        <a:p>
          <a:endParaRPr lang="en-SG"/>
        </a:p>
      </dgm:t>
    </dgm:pt>
    <dgm:pt modelId="{BABCB7F5-55E5-41F2-B16E-F75B12B50C7B}">
      <dgm:prSet phldrT="[Text]"/>
      <dgm:spPr/>
      <dgm:t>
        <a:bodyPr/>
        <a:lstStyle/>
        <a:p>
          <a:r>
            <a:rPr lang="en-US" dirty="0" smtClean="0"/>
            <a:t>Student Platforms</a:t>
          </a:r>
        </a:p>
        <a:p>
          <a:r>
            <a:rPr lang="en-US" dirty="0" smtClean="0"/>
            <a:t>Teacher Platforms</a:t>
          </a:r>
          <a:endParaRPr lang="en-SG" dirty="0"/>
        </a:p>
      </dgm:t>
    </dgm:pt>
    <dgm:pt modelId="{795DF80D-5306-4699-855A-6A4DF61497AE}" type="parTrans" cxnId="{BE6246D6-773A-4E15-B3BD-F0FA1DC847E5}">
      <dgm:prSet/>
      <dgm:spPr/>
      <dgm:t>
        <a:bodyPr/>
        <a:lstStyle/>
        <a:p>
          <a:endParaRPr lang="en-SG"/>
        </a:p>
      </dgm:t>
    </dgm:pt>
    <dgm:pt modelId="{61F6195D-2957-4789-A9FC-65AAB8927C88}" type="sibTrans" cxnId="{BE6246D6-773A-4E15-B3BD-F0FA1DC847E5}">
      <dgm:prSet/>
      <dgm:spPr/>
      <dgm:t>
        <a:bodyPr/>
        <a:lstStyle/>
        <a:p>
          <a:endParaRPr lang="en-SG"/>
        </a:p>
      </dgm:t>
    </dgm:pt>
    <dgm:pt modelId="{3BEBF5AF-2E48-4582-BDBC-1F46C0274CED}">
      <dgm:prSet phldrT="[Text]" custT="1"/>
      <dgm:spPr/>
      <dgm:t>
        <a:bodyPr/>
        <a:lstStyle/>
        <a:p>
          <a:r>
            <a:rPr lang="en-US" sz="1300" dirty="0" smtClean="0"/>
            <a:t>Formal Training</a:t>
          </a:r>
        </a:p>
        <a:p>
          <a:r>
            <a:rPr lang="en-US" sz="1300" dirty="0" smtClean="0"/>
            <a:t>Support</a:t>
          </a:r>
        </a:p>
        <a:p>
          <a:endParaRPr lang="en-US" sz="2000" dirty="0" smtClean="0">
            <a:solidFill>
              <a:srgbClr val="FF0000"/>
            </a:solidFill>
          </a:endParaRPr>
        </a:p>
      </dgm:t>
    </dgm:pt>
    <dgm:pt modelId="{0AD91022-307B-4A48-9A4B-700972C6FCE2}" type="parTrans" cxnId="{AC22039F-4601-45DF-A9D1-3011D8D0EEC3}">
      <dgm:prSet/>
      <dgm:spPr/>
      <dgm:t>
        <a:bodyPr/>
        <a:lstStyle/>
        <a:p>
          <a:endParaRPr lang="en-SG"/>
        </a:p>
      </dgm:t>
    </dgm:pt>
    <dgm:pt modelId="{C76598E7-A696-45FC-BC8A-0D2A129B3AEE}" type="sibTrans" cxnId="{AC22039F-4601-45DF-A9D1-3011D8D0EEC3}">
      <dgm:prSet/>
      <dgm:spPr/>
      <dgm:t>
        <a:bodyPr/>
        <a:lstStyle/>
        <a:p>
          <a:endParaRPr lang="en-SG"/>
        </a:p>
      </dgm:t>
    </dgm:pt>
    <dgm:pt modelId="{9EA33F62-4011-4F9E-9AB6-28B6071BEEF2}" type="pres">
      <dgm:prSet presAssocID="{B37A3146-50D9-4DAF-B1A5-A67CC0D33EE9}" presName="diagram" presStyleCnt="0">
        <dgm:presLayoutVars>
          <dgm:dir/>
          <dgm:resizeHandles val="exact"/>
        </dgm:presLayoutVars>
      </dgm:prSet>
      <dgm:spPr/>
      <dgm:t>
        <a:bodyPr/>
        <a:lstStyle/>
        <a:p>
          <a:endParaRPr lang="en-SG"/>
        </a:p>
      </dgm:t>
    </dgm:pt>
    <dgm:pt modelId="{CB8C7D26-B684-4BA3-A3C2-5EDF8F1FB114}" type="pres">
      <dgm:prSet presAssocID="{8F11AF45-27F1-4D63-AB33-4834342B0EBD}" presName="node" presStyleLbl="node1" presStyleIdx="0" presStyleCnt="4">
        <dgm:presLayoutVars>
          <dgm:bulletEnabled val="1"/>
        </dgm:presLayoutVars>
      </dgm:prSet>
      <dgm:spPr/>
      <dgm:t>
        <a:bodyPr/>
        <a:lstStyle/>
        <a:p>
          <a:endParaRPr lang="en-SG"/>
        </a:p>
      </dgm:t>
    </dgm:pt>
    <dgm:pt modelId="{5D41392C-A61A-4664-A8C9-AAF929104607}" type="pres">
      <dgm:prSet presAssocID="{C4712EFE-AFDA-41B4-A1AE-C46CB16517D6}" presName="sibTrans" presStyleCnt="0"/>
      <dgm:spPr/>
    </dgm:pt>
    <dgm:pt modelId="{92F551EF-BBD5-4709-AAD3-D31FEE0DDB82}" type="pres">
      <dgm:prSet presAssocID="{8DB11C66-1326-4915-BFD2-93ECC0A759A1}" presName="node" presStyleLbl="node1" presStyleIdx="1" presStyleCnt="4">
        <dgm:presLayoutVars>
          <dgm:bulletEnabled val="1"/>
        </dgm:presLayoutVars>
      </dgm:prSet>
      <dgm:spPr/>
      <dgm:t>
        <a:bodyPr/>
        <a:lstStyle/>
        <a:p>
          <a:endParaRPr lang="en-SG"/>
        </a:p>
      </dgm:t>
    </dgm:pt>
    <dgm:pt modelId="{C1F3CB88-1FC6-457D-B933-4D65DB2604B7}" type="pres">
      <dgm:prSet presAssocID="{95CEB189-7686-49DE-A424-EF36B74A442D}" presName="sibTrans" presStyleCnt="0"/>
      <dgm:spPr/>
    </dgm:pt>
    <dgm:pt modelId="{D3934EB3-ADE2-44F0-9E97-C967746EF4BE}" type="pres">
      <dgm:prSet presAssocID="{BABCB7F5-55E5-41F2-B16E-F75B12B50C7B}" presName="node" presStyleLbl="node1" presStyleIdx="2" presStyleCnt="4">
        <dgm:presLayoutVars>
          <dgm:bulletEnabled val="1"/>
        </dgm:presLayoutVars>
      </dgm:prSet>
      <dgm:spPr/>
      <dgm:t>
        <a:bodyPr/>
        <a:lstStyle/>
        <a:p>
          <a:endParaRPr lang="en-SG"/>
        </a:p>
      </dgm:t>
    </dgm:pt>
    <dgm:pt modelId="{42CE6383-71FF-4117-83DA-795D709F0F6D}" type="pres">
      <dgm:prSet presAssocID="{61F6195D-2957-4789-A9FC-65AAB8927C88}" presName="sibTrans" presStyleCnt="0"/>
      <dgm:spPr/>
    </dgm:pt>
    <dgm:pt modelId="{3BABE3DF-B07D-43B9-A5FB-A6E6A47B3391}" type="pres">
      <dgm:prSet presAssocID="{3BEBF5AF-2E48-4582-BDBC-1F46C0274CED}" presName="node" presStyleLbl="node1" presStyleIdx="3" presStyleCnt="4">
        <dgm:presLayoutVars>
          <dgm:bulletEnabled val="1"/>
        </dgm:presLayoutVars>
      </dgm:prSet>
      <dgm:spPr/>
      <dgm:t>
        <a:bodyPr/>
        <a:lstStyle/>
        <a:p>
          <a:endParaRPr lang="en-SG"/>
        </a:p>
      </dgm:t>
    </dgm:pt>
  </dgm:ptLst>
  <dgm:cxnLst>
    <dgm:cxn modelId="{4FC50BA7-EAE4-4492-B9F9-53A4454545CF}" type="presOf" srcId="{B37A3146-50D9-4DAF-B1A5-A67CC0D33EE9}" destId="{9EA33F62-4011-4F9E-9AB6-28B6071BEEF2}" srcOrd="0" destOrd="0" presId="urn:microsoft.com/office/officeart/2005/8/layout/default"/>
    <dgm:cxn modelId="{3378638E-92EF-4505-A217-31C939983619}" srcId="{B37A3146-50D9-4DAF-B1A5-A67CC0D33EE9}" destId="{8DB11C66-1326-4915-BFD2-93ECC0A759A1}" srcOrd="1" destOrd="0" parTransId="{CD0D8433-0644-48DC-8FA4-A24413668A16}" sibTransId="{95CEB189-7686-49DE-A424-EF36B74A442D}"/>
    <dgm:cxn modelId="{85DFCCE0-D5BA-429D-B74E-6EF875AB010A}" type="presOf" srcId="{8DB11C66-1326-4915-BFD2-93ECC0A759A1}" destId="{92F551EF-BBD5-4709-AAD3-D31FEE0DDB82}" srcOrd="0" destOrd="0" presId="urn:microsoft.com/office/officeart/2005/8/layout/default"/>
    <dgm:cxn modelId="{B7070971-8CAB-4F51-929D-9A9FA78E43DB}" type="presOf" srcId="{BABCB7F5-55E5-41F2-B16E-F75B12B50C7B}" destId="{D3934EB3-ADE2-44F0-9E97-C967746EF4BE}" srcOrd="0" destOrd="0" presId="urn:microsoft.com/office/officeart/2005/8/layout/default"/>
    <dgm:cxn modelId="{BE6246D6-773A-4E15-B3BD-F0FA1DC847E5}" srcId="{B37A3146-50D9-4DAF-B1A5-A67CC0D33EE9}" destId="{BABCB7F5-55E5-41F2-B16E-F75B12B50C7B}" srcOrd="2" destOrd="0" parTransId="{795DF80D-5306-4699-855A-6A4DF61497AE}" sibTransId="{61F6195D-2957-4789-A9FC-65AAB8927C88}"/>
    <dgm:cxn modelId="{972A4F03-11EE-4918-AB39-0A37BF93C42A}" srcId="{B37A3146-50D9-4DAF-B1A5-A67CC0D33EE9}" destId="{8F11AF45-27F1-4D63-AB33-4834342B0EBD}" srcOrd="0" destOrd="0" parTransId="{3AA120E2-5ECD-47DB-B43F-63A0FD979477}" sibTransId="{C4712EFE-AFDA-41B4-A1AE-C46CB16517D6}"/>
    <dgm:cxn modelId="{7332EAE2-6653-4C70-AD50-CB66A0D9E7CE}" type="presOf" srcId="{8F11AF45-27F1-4D63-AB33-4834342B0EBD}" destId="{CB8C7D26-B684-4BA3-A3C2-5EDF8F1FB114}" srcOrd="0" destOrd="0" presId="urn:microsoft.com/office/officeart/2005/8/layout/default"/>
    <dgm:cxn modelId="{87978A0B-77B8-491C-974E-38DC83F8F8E8}" type="presOf" srcId="{3BEBF5AF-2E48-4582-BDBC-1F46C0274CED}" destId="{3BABE3DF-B07D-43B9-A5FB-A6E6A47B3391}" srcOrd="0" destOrd="0" presId="urn:microsoft.com/office/officeart/2005/8/layout/default"/>
    <dgm:cxn modelId="{AC22039F-4601-45DF-A9D1-3011D8D0EEC3}" srcId="{B37A3146-50D9-4DAF-B1A5-A67CC0D33EE9}" destId="{3BEBF5AF-2E48-4582-BDBC-1F46C0274CED}" srcOrd="3" destOrd="0" parTransId="{0AD91022-307B-4A48-9A4B-700972C6FCE2}" sibTransId="{C76598E7-A696-45FC-BC8A-0D2A129B3AEE}"/>
    <dgm:cxn modelId="{C4F73E85-EFF4-4A2B-B4AB-A4BC1BE4E558}" type="presParOf" srcId="{9EA33F62-4011-4F9E-9AB6-28B6071BEEF2}" destId="{CB8C7D26-B684-4BA3-A3C2-5EDF8F1FB114}" srcOrd="0" destOrd="0" presId="urn:microsoft.com/office/officeart/2005/8/layout/default"/>
    <dgm:cxn modelId="{D6B2389E-63FA-43D5-BCD1-78215CCF0C7F}" type="presParOf" srcId="{9EA33F62-4011-4F9E-9AB6-28B6071BEEF2}" destId="{5D41392C-A61A-4664-A8C9-AAF929104607}" srcOrd="1" destOrd="0" presId="urn:microsoft.com/office/officeart/2005/8/layout/default"/>
    <dgm:cxn modelId="{A33BAE9D-8F91-4DFE-B480-AEA1CF497894}" type="presParOf" srcId="{9EA33F62-4011-4F9E-9AB6-28B6071BEEF2}" destId="{92F551EF-BBD5-4709-AAD3-D31FEE0DDB82}" srcOrd="2" destOrd="0" presId="urn:microsoft.com/office/officeart/2005/8/layout/default"/>
    <dgm:cxn modelId="{4DEBB9DE-EA71-41A4-B745-B9DE66FA361B}" type="presParOf" srcId="{9EA33F62-4011-4F9E-9AB6-28B6071BEEF2}" destId="{C1F3CB88-1FC6-457D-B933-4D65DB2604B7}" srcOrd="3" destOrd="0" presId="urn:microsoft.com/office/officeart/2005/8/layout/default"/>
    <dgm:cxn modelId="{1E51D827-2B7E-46A0-AE37-9B0EAD81A056}" type="presParOf" srcId="{9EA33F62-4011-4F9E-9AB6-28B6071BEEF2}" destId="{D3934EB3-ADE2-44F0-9E97-C967746EF4BE}" srcOrd="4" destOrd="0" presId="urn:microsoft.com/office/officeart/2005/8/layout/default"/>
    <dgm:cxn modelId="{1823612F-3477-432B-827E-6429982ADE9F}" type="presParOf" srcId="{9EA33F62-4011-4F9E-9AB6-28B6071BEEF2}" destId="{42CE6383-71FF-4117-83DA-795D709F0F6D}" srcOrd="5" destOrd="0" presId="urn:microsoft.com/office/officeart/2005/8/layout/default"/>
    <dgm:cxn modelId="{2065648B-5880-4F22-B3BC-33771C98C17A}" type="presParOf" srcId="{9EA33F62-4011-4F9E-9AB6-28B6071BEEF2}" destId="{3BABE3DF-B07D-43B9-A5FB-A6E6A47B339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44A07-8FEA-450F-B58B-1D6C81356ABA}">
      <dsp:nvSpPr>
        <dsp:cNvPr id="0" name=""/>
        <dsp:cNvSpPr/>
      </dsp:nvSpPr>
      <dsp:spPr>
        <a:xfrm>
          <a:off x="1991310" y="-116843"/>
          <a:ext cx="4661344" cy="4661344"/>
        </a:xfrm>
        <a:prstGeom prst="circularArrow">
          <a:avLst>
            <a:gd name="adj1" fmla="val 4668"/>
            <a:gd name="adj2" fmla="val 272909"/>
            <a:gd name="adj3" fmla="val 12836037"/>
            <a:gd name="adj4" fmla="val 18027699"/>
            <a:gd name="adj5" fmla="val 4847"/>
          </a:avLst>
        </a:prstGeom>
        <a:solidFill>
          <a:srgbClr val="EA157A">
            <a:tint val="40000"/>
            <a:hueOff val="0"/>
            <a:satOff val="0"/>
            <a:lumOff val="0"/>
            <a:alphaOff val="0"/>
          </a:srgbClr>
        </a:solidFill>
        <a:ln w="12000" cap="flat" cmpd="sng" algn="ctr">
          <a:solidFill>
            <a:sysClr val="windowText" lastClr="000000">
              <a:hueOff val="0"/>
              <a:satOff val="0"/>
              <a:lumOff val="0"/>
              <a:alphaOff val="0"/>
            </a:sys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3C20E948-B811-47F2-A8FE-018E4086855D}">
      <dsp:nvSpPr>
        <dsp:cNvPr id="0" name=""/>
        <dsp:cNvSpPr/>
      </dsp:nvSpPr>
      <dsp:spPr>
        <a:xfrm>
          <a:off x="2785653" y="962"/>
          <a:ext cx="3072659" cy="1536329"/>
        </a:xfrm>
        <a:prstGeom prst="roundRect">
          <a:avLst/>
        </a:prstGeom>
        <a:solidFill>
          <a:srgbClr val="EA157A">
            <a:hueOff val="0"/>
            <a:satOff val="0"/>
            <a:lumOff val="0"/>
            <a:alphaOff val="0"/>
          </a:srgbClr>
        </a:solidFill>
        <a:ln>
          <a:noFill/>
        </a:ln>
        <a:effectLst>
          <a:glow rad="63500">
            <a:srgbClr val="EA157A">
              <a:hueOff val="0"/>
              <a:satOff val="0"/>
              <a:lumOff val="0"/>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lvl="0" algn="l" defTabSz="977900">
            <a:lnSpc>
              <a:spcPct val="90000"/>
            </a:lnSpc>
            <a:spcBef>
              <a:spcPct val="0"/>
            </a:spcBef>
            <a:spcAft>
              <a:spcPct val="35000"/>
            </a:spcAft>
          </a:pPr>
          <a:r>
            <a:rPr lang="en-US" sz="1600" b="1" kern="1200" dirty="0" smtClean="0">
              <a:solidFill>
                <a:sysClr val="window" lastClr="FFFFFF"/>
              </a:solidFill>
              <a:latin typeface="Arial" pitchFamily="34" charset="0"/>
              <a:ea typeface="+mn-ea"/>
              <a:cs typeface="Arial" pitchFamily="34" charset="0"/>
            </a:rPr>
            <a:t>Fact Finding</a:t>
          </a:r>
          <a:endParaRPr lang="en-US" sz="1600" b="1" kern="1200" dirty="0">
            <a:solidFill>
              <a:sysClr val="window" lastClr="FFFFFF"/>
            </a:solidFill>
            <a:latin typeface="Arial" pitchFamily="34" charset="0"/>
            <a:ea typeface="+mn-ea"/>
            <a:cs typeface="Arial" pitchFamily="34"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1600" kern="1200" dirty="0" smtClean="0">
              <a:solidFill>
                <a:sysClr val="window" lastClr="FFFFFF"/>
              </a:solidFill>
              <a:latin typeface="Arial" pitchFamily="34" charset="0"/>
              <a:ea typeface="+mn-ea"/>
              <a:cs typeface="Arial" pitchFamily="34" charset="0"/>
            </a:rPr>
            <a:t>  Gathering the data</a:t>
          </a:r>
          <a:endParaRPr lang="en-US" sz="1600" kern="1200" dirty="0">
            <a:solidFill>
              <a:sysClr val="window" lastClr="FFFFFF"/>
            </a:solidFill>
            <a:latin typeface="Arial" pitchFamily="34" charset="0"/>
            <a:ea typeface="+mn-ea"/>
            <a:cs typeface="Arial" pitchFamily="34" charset="0"/>
          </a:endParaRPr>
        </a:p>
        <a:p>
          <a:pPr marL="177800" lvl="1" indent="-176213" algn="l" defTabSz="755650">
            <a:lnSpc>
              <a:spcPct val="90000"/>
            </a:lnSpc>
            <a:spcBef>
              <a:spcPct val="0"/>
            </a:spcBef>
            <a:spcAft>
              <a:spcPct val="15000"/>
            </a:spcAft>
            <a:buChar char="••"/>
          </a:pPr>
          <a:r>
            <a:rPr lang="en-US" sz="1600" kern="1200" dirty="0" smtClean="0">
              <a:solidFill>
                <a:sysClr val="window" lastClr="FFFFFF"/>
              </a:solidFill>
              <a:latin typeface="Arial" pitchFamily="34" charset="0"/>
              <a:ea typeface="+mn-ea"/>
              <a:cs typeface="Arial" pitchFamily="34" charset="0"/>
            </a:rPr>
            <a:t>Defining the problem</a:t>
          </a:r>
          <a:endParaRPr lang="en-US" sz="1600" kern="1200" dirty="0">
            <a:solidFill>
              <a:sysClr val="window" lastClr="FFFFFF"/>
            </a:solidFill>
            <a:latin typeface="Arial" pitchFamily="34" charset="0"/>
            <a:ea typeface="+mn-ea"/>
            <a:cs typeface="Arial" pitchFamily="34" charset="0"/>
          </a:endParaRPr>
        </a:p>
      </dsp:txBody>
      <dsp:txXfrm>
        <a:off x="2860650" y="75959"/>
        <a:ext cx="2922665" cy="1386335"/>
      </dsp:txXfrm>
    </dsp:sp>
    <dsp:sp modelId="{40C11102-7CBF-412C-9ED6-F76E10FD1EC8}">
      <dsp:nvSpPr>
        <dsp:cNvPr id="0" name=""/>
        <dsp:cNvSpPr/>
      </dsp:nvSpPr>
      <dsp:spPr>
        <a:xfrm>
          <a:off x="4755568" y="1676650"/>
          <a:ext cx="3072659" cy="1536329"/>
        </a:xfrm>
        <a:prstGeom prst="roundRect">
          <a:avLst/>
        </a:prstGeom>
        <a:solidFill>
          <a:srgbClr val="EA157A">
            <a:hueOff val="-5775273"/>
            <a:satOff val="5219"/>
            <a:lumOff val="589"/>
            <a:alphaOff val="0"/>
          </a:srgbClr>
        </a:solidFill>
        <a:ln>
          <a:noFill/>
        </a:ln>
        <a:effectLst>
          <a:glow rad="63500">
            <a:srgbClr val="EA157A">
              <a:hueOff val="-5775273"/>
              <a:satOff val="5219"/>
              <a:lumOff val="58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b="1" kern="1200" dirty="0" smtClean="0">
              <a:solidFill>
                <a:sysClr val="window" lastClr="FFFFFF"/>
              </a:solidFill>
              <a:latin typeface="Arial" pitchFamily="34" charset="0"/>
              <a:ea typeface="+mn-ea"/>
              <a:cs typeface="Arial" pitchFamily="34" charset="0"/>
            </a:rPr>
            <a:t>Idea Finding</a:t>
          </a:r>
          <a:endParaRPr lang="en-US" sz="1600" b="1" kern="1200" dirty="0">
            <a:solidFill>
              <a:sysClr val="window" lastClr="FFFFFF"/>
            </a:solidFill>
            <a:latin typeface="Arial" pitchFamily="34" charset="0"/>
            <a:ea typeface="+mn-ea"/>
            <a:cs typeface="Arial" pitchFamily="34" charset="0"/>
          </a:endParaRPr>
        </a:p>
        <a:p>
          <a:pPr marL="171450" lvl="1" indent="-171450" algn="l" defTabSz="711200">
            <a:lnSpc>
              <a:spcPct val="90000"/>
            </a:lnSpc>
            <a:spcBef>
              <a:spcPct val="0"/>
            </a:spcBef>
            <a:spcAft>
              <a:spcPct val="15000"/>
            </a:spcAft>
            <a:buChar char="••"/>
          </a:pPr>
          <a:r>
            <a:rPr lang="en-US" sz="1600" kern="1200" dirty="0" smtClean="0">
              <a:solidFill>
                <a:sysClr val="window" lastClr="FFFFFF"/>
              </a:solidFill>
              <a:latin typeface="Arial" pitchFamily="34" charset="0"/>
              <a:ea typeface="+mn-ea"/>
              <a:cs typeface="Arial" pitchFamily="34" charset="0"/>
            </a:rPr>
            <a:t>Producing ideas</a:t>
          </a:r>
          <a:endParaRPr lang="en-US" sz="1600" kern="1200" dirty="0">
            <a:solidFill>
              <a:sysClr val="window" lastClr="FFFFFF"/>
            </a:solidFill>
            <a:latin typeface="Arial" pitchFamily="34" charset="0"/>
            <a:ea typeface="+mn-ea"/>
            <a:cs typeface="Arial" pitchFamily="34" charset="0"/>
          </a:endParaRPr>
        </a:p>
        <a:p>
          <a:pPr marL="171450" lvl="1" indent="-171450" algn="l" defTabSz="711200">
            <a:lnSpc>
              <a:spcPct val="90000"/>
            </a:lnSpc>
            <a:spcBef>
              <a:spcPct val="0"/>
            </a:spcBef>
            <a:spcAft>
              <a:spcPct val="15000"/>
            </a:spcAft>
            <a:buChar char="••"/>
          </a:pPr>
          <a:r>
            <a:rPr lang="en-US" sz="1600" kern="1200" dirty="0" smtClean="0">
              <a:solidFill>
                <a:sysClr val="window" lastClr="FFFFFF"/>
              </a:solidFill>
              <a:latin typeface="Arial" pitchFamily="34" charset="0"/>
              <a:ea typeface="+mn-ea"/>
              <a:cs typeface="Arial" pitchFamily="34" charset="0"/>
            </a:rPr>
            <a:t>Developing ideas</a:t>
          </a:r>
          <a:endParaRPr lang="en-US" sz="1600" kern="1200" dirty="0">
            <a:solidFill>
              <a:sysClr val="window" lastClr="FFFFFF"/>
            </a:solidFill>
            <a:latin typeface="Arial" pitchFamily="34" charset="0"/>
            <a:ea typeface="+mn-ea"/>
            <a:cs typeface="Arial" pitchFamily="34" charset="0"/>
          </a:endParaRPr>
        </a:p>
      </dsp:txBody>
      <dsp:txXfrm>
        <a:off x="4830565" y="1751647"/>
        <a:ext cx="2922665" cy="1386335"/>
      </dsp:txXfrm>
    </dsp:sp>
    <dsp:sp modelId="{B81F104C-5773-498C-91AE-7490821A4CE4}">
      <dsp:nvSpPr>
        <dsp:cNvPr id="0" name=""/>
        <dsp:cNvSpPr/>
      </dsp:nvSpPr>
      <dsp:spPr>
        <a:xfrm>
          <a:off x="2785653" y="3348427"/>
          <a:ext cx="3072659" cy="1536329"/>
        </a:xfrm>
        <a:prstGeom prst="roundRect">
          <a:avLst/>
        </a:prstGeom>
        <a:solidFill>
          <a:srgbClr val="006600"/>
        </a:solidFill>
        <a:ln>
          <a:noFill/>
        </a:ln>
        <a:effectLst>
          <a:glow rad="63500">
            <a:srgbClr val="EA157A">
              <a:hueOff val="-11550546"/>
              <a:satOff val="10438"/>
              <a:lumOff val="1179"/>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smtClean="0">
              <a:solidFill>
                <a:sysClr val="window" lastClr="FFFFFF"/>
              </a:solidFill>
              <a:latin typeface="Arial" pitchFamily="34" charset="0"/>
              <a:ea typeface="+mn-ea"/>
              <a:cs typeface="Arial" pitchFamily="34" charset="0"/>
            </a:rPr>
            <a:t>Solution Finding</a:t>
          </a:r>
          <a:endParaRPr lang="en-US" sz="1400" b="1" kern="1200" dirty="0">
            <a:solidFill>
              <a:sysClr val="window" lastClr="FFFFFF"/>
            </a:solidFill>
            <a:latin typeface="Arial" pitchFamily="34" charset="0"/>
            <a:ea typeface="+mn-ea"/>
            <a:cs typeface="Arial" pitchFamily="34" charset="0"/>
          </a:endParaRPr>
        </a:p>
        <a:p>
          <a:pPr marL="171450" lvl="1" indent="-171450" algn="l" defTabSz="711200">
            <a:lnSpc>
              <a:spcPct val="90000"/>
            </a:lnSpc>
            <a:spcBef>
              <a:spcPct val="0"/>
            </a:spcBef>
            <a:spcAft>
              <a:spcPct val="15000"/>
            </a:spcAft>
            <a:buChar char="••"/>
          </a:pPr>
          <a:r>
            <a:rPr lang="en-US" sz="1600" kern="1200" dirty="0" smtClean="0">
              <a:solidFill>
                <a:sysClr val="window" lastClr="FFFFFF"/>
              </a:solidFill>
              <a:latin typeface="Arial" pitchFamily="34" charset="0"/>
              <a:ea typeface="+mn-ea"/>
              <a:cs typeface="Arial" pitchFamily="34" charset="0"/>
            </a:rPr>
            <a:t>Evaluating and selecting solutions</a:t>
          </a:r>
          <a:endParaRPr lang="en-US" sz="1600" kern="1200" dirty="0">
            <a:solidFill>
              <a:sysClr val="window" lastClr="FFFFFF"/>
            </a:solidFill>
            <a:latin typeface="Arial" pitchFamily="34" charset="0"/>
            <a:ea typeface="+mn-ea"/>
            <a:cs typeface="Arial" pitchFamily="34" charset="0"/>
          </a:endParaRPr>
        </a:p>
        <a:p>
          <a:pPr marL="171450" lvl="1" indent="-171450" algn="l" defTabSz="711200">
            <a:lnSpc>
              <a:spcPct val="90000"/>
            </a:lnSpc>
            <a:spcBef>
              <a:spcPct val="0"/>
            </a:spcBef>
            <a:spcAft>
              <a:spcPct val="15000"/>
            </a:spcAft>
            <a:buChar char="••"/>
          </a:pPr>
          <a:r>
            <a:rPr lang="en-US" sz="1600" kern="1200" dirty="0" smtClean="0">
              <a:solidFill>
                <a:sysClr val="window" lastClr="FFFFFF"/>
              </a:solidFill>
              <a:latin typeface="Arial" pitchFamily="34" charset="0"/>
              <a:ea typeface="+mn-ea"/>
              <a:cs typeface="Arial" pitchFamily="34" charset="0"/>
            </a:rPr>
            <a:t>Developing an action plan</a:t>
          </a:r>
          <a:endParaRPr lang="en-US" sz="1600" kern="1200" dirty="0">
            <a:solidFill>
              <a:sysClr val="window" lastClr="FFFFFF"/>
            </a:solidFill>
            <a:latin typeface="Arial" pitchFamily="34" charset="0"/>
            <a:ea typeface="+mn-ea"/>
            <a:cs typeface="Arial" pitchFamily="34" charset="0"/>
          </a:endParaRPr>
        </a:p>
        <a:p>
          <a:pPr marL="171450" lvl="1" indent="-171450" algn="l" defTabSz="711200">
            <a:lnSpc>
              <a:spcPct val="90000"/>
            </a:lnSpc>
            <a:spcBef>
              <a:spcPct val="0"/>
            </a:spcBef>
            <a:spcAft>
              <a:spcPct val="15000"/>
            </a:spcAft>
            <a:buChar char="••"/>
          </a:pPr>
          <a:r>
            <a:rPr lang="en-US" sz="1600" kern="1200" dirty="0" smtClean="0">
              <a:solidFill>
                <a:sysClr val="window" lastClr="FFFFFF"/>
              </a:solidFill>
              <a:latin typeface="Arial" pitchFamily="34" charset="0"/>
              <a:ea typeface="+mn-ea"/>
              <a:cs typeface="Arial" pitchFamily="34" charset="0"/>
            </a:rPr>
            <a:t>Implementing an action plan</a:t>
          </a:r>
          <a:endParaRPr lang="en-US" sz="1600" kern="1200" dirty="0">
            <a:solidFill>
              <a:sysClr val="window" lastClr="FFFFFF"/>
            </a:solidFill>
            <a:latin typeface="Arial" pitchFamily="34" charset="0"/>
            <a:ea typeface="+mn-ea"/>
            <a:cs typeface="Arial" pitchFamily="34" charset="0"/>
          </a:endParaRPr>
        </a:p>
      </dsp:txBody>
      <dsp:txXfrm>
        <a:off x="2860650" y="3423424"/>
        <a:ext cx="2922665" cy="1386335"/>
      </dsp:txXfrm>
    </dsp:sp>
    <dsp:sp modelId="{4F52B97A-EA1A-4618-8D35-935C9D6A30FC}">
      <dsp:nvSpPr>
        <dsp:cNvPr id="0" name=""/>
        <dsp:cNvSpPr/>
      </dsp:nvSpPr>
      <dsp:spPr>
        <a:xfrm>
          <a:off x="823477" y="1687344"/>
          <a:ext cx="3072659" cy="1536329"/>
        </a:xfrm>
        <a:prstGeom prst="roundRect">
          <a:avLst/>
        </a:prstGeom>
        <a:solidFill>
          <a:srgbClr val="CC9900"/>
        </a:solidFill>
        <a:ln>
          <a:noFill/>
        </a:ln>
        <a:effectLst>
          <a:glow rad="63500">
            <a:srgbClr val="EA157A">
              <a:hueOff val="-17325818"/>
              <a:satOff val="15657"/>
              <a:lumOff val="1768"/>
              <a:alphaOff val="0"/>
              <a:alpha val="45000"/>
              <a:satMod val="12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b="1" kern="1200" dirty="0" smtClean="0">
              <a:solidFill>
                <a:sysClr val="window" lastClr="FFFFFF"/>
              </a:solidFill>
              <a:latin typeface="Arial" pitchFamily="34" charset="0"/>
              <a:ea typeface="+mn-ea"/>
              <a:cs typeface="Arial" pitchFamily="34" charset="0"/>
            </a:rPr>
            <a:t>Project Reviewing</a:t>
          </a:r>
        </a:p>
        <a:p>
          <a:pPr marL="114300" lvl="1" indent="-114300" algn="l" defTabSz="555625">
            <a:lnSpc>
              <a:spcPct val="90000"/>
            </a:lnSpc>
            <a:spcBef>
              <a:spcPct val="0"/>
            </a:spcBef>
            <a:spcAft>
              <a:spcPct val="15000"/>
            </a:spcAft>
            <a:buChar char="••"/>
          </a:pPr>
          <a:r>
            <a:rPr lang="en-US" sz="1250" kern="1200" dirty="0" smtClean="0">
              <a:latin typeface="Arial" pitchFamily="34" charset="0"/>
              <a:cs typeface="Arial" pitchFamily="34" charset="0"/>
            </a:rPr>
            <a:t>Evaluating project outcomes</a:t>
          </a:r>
          <a:endParaRPr lang="en-SG" sz="1250" kern="1200" dirty="0">
            <a:latin typeface="Arial" pitchFamily="34" charset="0"/>
            <a:cs typeface="Arial" pitchFamily="34" charset="0"/>
          </a:endParaRPr>
        </a:p>
        <a:p>
          <a:pPr marL="114300" lvl="1" indent="-114300" algn="l" defTabSz="555625">
            <a:lnSpc>
              <a:spcPct val="90000"/>
            </a:lnSpc>
            <a:spcBef>
              <a:spcPct val="0"/>
            </a:spcBef>
            <a:spcAft>
              <a:spcPct val="15000"/>
            </a:spcAft>
            <a:buChar char="••"/>
          </a:pPr>
          <a:r>
            <a:rPr lang="en-US" sz="1250" kern="1200" dirty="0" smtClean="0">
              <a:latin typeface="Arial" pitchFamily="34" charset="0"/>
              <a:cs typeface="Arial" pitchFamily="34" charset="0"/>
            </a:rPr>
            <a:t>Reflecting on learning process</a:t>
          </a:r>
          <a:endParaRPr lang="en-SG" sz="1250" kern="1200" dirty="0">
            <a:latin typeface="Arial" pitchFamily="34" charset="0"/>
            <a:cs typeface="Arial" pitchFamily="34" charset="0"/>
          </a:endParaRPr>
        </a:p>
        <a:p>
          <a:pPr marL="114300" lvl="1" indent="-114300" algn="l" defTabSz="555625">
            <a:lnSpc>
              <a:spcPct val="90000"/>
            </a:lnSpc>
            <a:spcBef>
              <a:spcPct val="0"/>
            </a:spcBef>
            <a:spcAft>
              <a:spcPct val="15000"/>
            </a:spcAft>
            <a:buChar char="••"/>
          </a:pPr>
          <a:r>
            <a:rPr lang="en-US" sz="1250" kern="1200" dirty="0" smtClean="0">
              <a:latin typeface="Arial" pitchFamily="34" charset="0"/>
              <a:cs typeface="Arial" pitchFamily="34" charset="0"/>
            </a:rPr>
            <a:t>Identifying gaps for further development</a:t>
          </a:r>
          <a:endParaRPr lang="en-SG" sz="1250" kern="1200" dirty="0">
            <a:latin typeface="Arial" pitchFamily="34" charset="0"/>
            <a:cs typeface="Arial" pitchFamily="34" charset="0"/>
          </a:endParaRPr>
        </a:p>
        <a:p>
          <a:pPr marL="114300" lvl="1" indent="-114300" algn="l" defTabSz="555625">
            <a:lnSpc>
              <a:spcPct val="90000"/>
            </a:lnSpc>
            <a:spcBef>
              <a:spcPct val="0"/>
            </a:spcBef>
            <a:spcAft>
              <a:spcPct val="15000"/>
            </a:spcAft>
            <a:buChar char="••"/>
          </a:pPr>
          <a:r>
            <a:rPr lang="en-US" sz="1250" kern="1200" dirty="0" smtClean="0">
              <a:latin typeface="Arial" pitchFamily="34" charset="0"/>
              <a:cs typeface="Arial" pitchFamily="34" charset="0"/>
            </a:rPr>
            <a:t>Proposing strategies to address gaps</a:t>
          </a:r>
          <a:endParaRPr lang="en-SG" sz="1250" kern="1200" dirty="0">
            <a:latin typeface="Arial" pitchFamily="34" charset="0"/>
            <a:cs typeface="Arial" pitchFamily="34" charset="0"/>
          </a:endParaRPr>
        </a:p>
      </dsp:txBody>
      <dsp:txXfrm>
        <a:off x="898474" y="1762341"/>
        <a:ext cx="2922665" cy="13863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C7D26-B684-4BA3-A3C2-5EDF8F1FB114}">
      <dsp:nvSpPr>
        <dsp:cNvPr id="0" name=""/>
        <dsp:cNvSpPr/>
      </dsp:nvSpPr>
      <dsp:spPr>
        <a:xfrm>
          <a:off x="232612" y="10"/>
          <a:ext cx="3306494" cy="198389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Identify Champion (s)</a:t>
          </a:r>
        </a:p>
        <a:p>
          <a:pPr lvl="0" algn="ctr" defTabSz="889000">
            <a:lnSpc>
              <a:spcPct val="90000"/>
            </a:lnSpc>
            <a:spcBef>
              <a:spcPct val="0"/>
            </a:spcBef>
            <a:spcAft>
              <a:spcPct val="35000"/>
            </a:spcAft>
          </a:pPr>
          <a:r>
            <a:rPr lang="en-US" sz="2000" b="1" kern="1200" dirty="0" smtClean="0"/>
            <a:t>Signal Importance</a:t>
          </a:r>
        </a:p>
        <a:p>
          <a:pPr lvl="0" algn="ctr" defTabSz="889000">
            <a:lnSpc>
              <a:spcPct val="90000"/>
            </a:lnSpc>
            <a:spcBef>
              <a:spcPct val="0"/>
            </a:spcBef>
            <a:spcAft>
              <a:spcPct val="35000"/>
            </a:spcAft>
          </a:pPr>
          <a:r>
            <a:rPr lang="en-US" sz="2000" b="1" kern="1200" dirty="0" smtClean="0"/>
            <a:t>Engage Stakeholders</a:t>
          </a:r>
        </a:p>
        <a:p>
          <a:pPr lvl="0" algn="ctr" defTabSz="889000">
            <a:lnSpc>
              <a:spcPct val="90000"/>
            </a:lnSpc>
            <a:spcBef>
              <a:spcPct val="0"/>
            </a:spcBef>
            <a:spcAft>
              <a:spcPct val="35000"/>
            </a:spcAft>
          </a:pPr>
          <a:endParaRPr lang="en-SG" sz="1300" kern="1200" dirty="0"/>
        </a:p>
      </dsp:txBody>
      <dsp:txXfrm>
        <a:off x="232612" y="10"/>
        <a:ext cx="3306494" cy="1983896"/>
      </dsp:txXfrm>
    </dsp:sp>
    <dsp:sp modelId="{92F551EF-BBD5-4709-AAD3-D31FEE0DDB82}">
      <dsp:nvSpPr>
        <dsp:cNvPr id="0" name=""/>
        <dsp:cNvSpPr/>
      </dsp:nvSpPr>
      <dsp:spPr>
        <a:xfrm>
          <a:off x="3869755" y="10"/>
          <a:ext cx="3306494" cy="198389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Time</a:t>
          </a:r>
        </a:p>
        <a:p>
          <a:pPr lvl="0" algn="ctr" defTabSz="889000">
            <a:lnSpc>
              <a:spcPct val="90000"/>
            </a:lnSpc>
            <a:spcBef>
              <a:spcPct val="0"/>
            </a:spcBef>
            <a:spcAft>
              <a:spcPct val="35000"/>
            </a:spcAft>
          </a:pPr>
          <a:r>
            <a:rPr lang="en-US" sz="2000" b="1" kern="1200" dirty="0" smtClean="0"/>
            <a:t>Resources; Funds </a:t>
          </a:r>
        </a:p>
        <a:p>
          <a:pPr lvl="0" algn="ctr" defTabSz="889000">
            <a:lnSpc>
              <a:spcPct val="90000"/>
            </a:lnSpc>
            <a:spcBef>
              <a:spcPct val="0"/>
            </a:spcBef>
            <a:spcAft>
              <a:spcPct val="35000"/>
            </a:spcAft>
          </a:pPr>
          <a:r>
            <a:rPr lang="en-US" sz="2000" b="1" kern="1200" dirty="0" smtClean="0"/>
            <a:t>Infrastructure</a:t>
          </a:r>
        </a:p>
        <a:p>
          <a:pPr lvl="0" algn="ctr" defTabSz="889000">
            <a:lnSpc>
              <a:spcPct val="90000"/>
            </a:lnSpc>
            <a:spcBef>
              <a:spcPct val="0"/>
            </a:spcBef>
            <a:spcAft>
              <a:spcPct val="35000"/>
            </a:spcAft>
          </a:pPr>
          <a:r>
            <a:rPr lang="en-US" sz="2000" b="1" kern="1200" dirty="0" smtClean="0"/>
            <a:t>Manpower</a:t>
          </a:r>
        </a:p>
        <a:p>
          <a:pPr lvl="0" algn="ctr" defTabSz="889000">
            <a:lnSpc>
              <a:spcPct val="90000"/>
            </a:lnSpc>
            <a:spcBef>
              <a:spcPct val="0"/>
            </a:spcBef>
            <a:spcAft>
              <a:spcPct val="35000"/>
            </a:spcAft>
          </a:pPr>
          <a:r>
            <a:rPr lang="en-US" sz="2000" b="1" kern="1200" dirty="0" smtClean="0"/>
            <a:t>Partners</a:t>
          </a:r>
          <a:endParaRPr lang="en-SG" sz="2000" b="1" kern="1200" dirty="0"/>
        </a:p>
      </dsp:txBody>
      <dsp:txXfrm>
        <a:off x="3869755" y="10"/>
        <a:ext cx="3306494" cy="1983896"/>
      </dsp:txXfrm>
    </dsp:sp>
    <dsp:sp modelId="{D3934EB3-ADE2-44F0-9E97-C967746EF4BE}">
      <dsp:nvSpPr>
        <dsp:cNvPr id="0" name=""/>
        <dsp:cNvSpPr/>
      </dsp:nvSpPr>
      <dsp:spPr>
        <a:xfrm>
          <a:off x="232612" y="2314556"/>
          <a:ext cx="3306494" cy="198389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Student Platforms</a:t>
          </a:r>
        </a:p>
        <a:p>
          <a:pPr lvl="0" algn="ctr" defTabSz="889000">
            <a:lnSpc>
              <a:spcPct val="90000"/>
            </a:lnSpc>
            <a:spcBef>
              <a:spcPct val="0"/>
            </a:spcBef>
            <a:spcAft>
              <a:spcPct val="35000"/>
            </a:spcAft>
          </a:pPr>
          <a:r>
            <a:rPr lang="en-US" sz="2000" b="1" kern="1200" dirty="0" smtClean="0"/>
            <a:t>Teacher Platforms</a:t>
          </a:r>
          <a:endParaRPr lang="en-SG" sz="2000" b="1" kern="1200" dirty="0"/>
        </a:p>
      </dsp:txBody>
      <dsp:txXfrm>
        <a:off x="232612" y="2314556"/>
        <a:ext cx="3306494" cy="1983896"/>
      </dsp:txXfrm>
    </dsp:sp>
    <dsp:sp modelId="{3BABE3DF-B07D-43B9-A5FB-A6E6A47B3391}">
      <dsp:nvSpPr>
        <dsp:cNvPr id="0" name=""/>
        <dsp:cNvSpPr/>
      </dsp:nvSpPr>
      <dsp:spPr>
        <a:xfrm>
          <a:off x="3869755" y="2314556"/>
          <a:ext cx="3306494" cy="198389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Formal Training</a:t>
          </a:r>
        </a:p>
        <a:p>
          <a:pPr lvl="0" algn="ctr" defTabSz="889000">
            <a:lnSpc>
              <a:spcPct val="90000"/>
            </a:lnSpc>
            <a:spcBef>
              <a:spcPct val="0"/>
            </a:spcBef>
            <a:spcAft>
              <a:spcPct val="35000"/>
            </a:spcAft>
          </a:pPr>
          <a:r>
            <a:rPr lang="en-US" sz="2000" b="1" kern="1200" dirty="0" smtClean="0"/>
            <a:t>Support</a:t>
          </a:r>
        </a:p>
      </dsp:txBody>
      <dsp:txXfrm>
        <a:off x="3869755" y="2314556"/>
        <a:ext cx="3306494" cy="19838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C7D26-B684-4BA3-A3C2-5EDF8F1FB114}">
      <dsp:nvSpPr>
        <dsp:cNvPr id="0" name=""/>
        <dsp:cNvSpPr/>
      </dsp:nvSpPr>
      <dsp:spPr>
        <a:xfrm>
          <a:off x="920138" y="2002"/>
          <a:ext cx="2651706" cy="159102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Identify Champion</a:t>
          </a:r>
        </a:p>
        <a:p>
          <a:pPr lvl="0" algn="ctr" defTabSz="577850">
            <a:lnSpc>
              <a:spcPct val="90000"/>
            </a:lnSpc>
            <a:spcBef>
              <a:spcPct val="0"/>
            </a:spcBef>
            <a:spcAft>
              <a:spcPct val="35000"/>
            </a:spcAft>
          </a:pPr>
          <a:r>
            <a:rPr lang="en-US" sz="1300" kern="1200" dirty="0" smtClean="0"/>
            <a:t>Signal Importance</a:t>
          </a:r>
        </a:p>
        <a:p>
          <a:pPr lvl="0" algn="ctr" defTabSz="577850">
            <a:lnSpc>
              <a:spcPct val="90000"/>
            </a:lnSpc>
            <a:spcBef>
              <a:spcPct val="0"/>
            </a:spcBef>
            <a:spcAft>
              <a:spcPct val="35000"/>
            </a:spcAft>
          </a:pPr>
          <a:r>
            <a:rPr lang="en-US" sz="1300" kern="1200" dirty="0" smtClean="0"/>
            <a:t>Stakeholder Engagement</a:t>
          </a:r>
        </a:p>
        <a:p>
          <a:pPr lvl="0" algn="ctr" defTabSz="577850">
            <a:lnSpc>
              <a:spcPct val="90000"/>
            </a:lnSpc>
            <a:spcBef>
              <a:spcPct val="0"/>
            </a:spcBef>
            <a:spcAft>
              <a:spcPct val="35000"/>
            </a:spcAft>
          </a:pPr>
          <a:endParaRPr lang="en-US" sz="1300" kern="1200" dirty="0" smtClean="0"/>
        </a:p>
      </dsp:txBody>
      <dsp:txXfrm>
        <a:off x="920138" y="2002"/>
        <a:ext cx="2651706" cy="1591024"/>
      </dsp:txXfrm>
    </dsp:sp>
    <dsp:sp modelId="{92F551EF-BBD5-4709-AAD3-D31FEE0DDB82}">
      <dsp:nvSpPr>
        <dsp:cNvPr id="0" name=""/>
        <dsp:cNvSpPr/>
      </dsp:nvSpPr>
      <dsp:spPr>
        <a:xfrm>
          <a:off x="3837016" y="2002"/>
          <a:ext cx="2651706" cy="159102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Time</a:t>
          </a:r>
        </a:p>
        <a:p>
          <a:pPr lvl="0" algn="ctr" defTabSz="577850">
            <a:lnSpc>
              <a:spcPct val="90000"/>
            </a:lnSpc>
            <a:spcBef>
              <a:spcPct val="0"/>
            </a:spcBef>
            <a:spcAft>
              <a:spcPct val="35000"/>
            </a:spcAft>
          </a:pPr>
          <a:r>
            <a:rPr lang="en-US" sz="1300" kern="1200" dirty="0" smtClean="0"/>
            <a:t>Resources</a:t>
          </a:r>
        </a:p>
        <a:p>
          <a:pPr lvl="0" algn="ctr" defTabSz="577850">
            <a:lnSpc>
              <a:spcPct val="90000"/>
            </a:lnSpc>
            <a:spcBef>
              <a:spcPct val="0"/>
            </a:spcBef>
            <a:spcAft>
              <a:spcPct val="35000"/>
            </a:spcAft>
          </a:pPr>
          <a:r>
            <a:rPr lang="en-US" sz="1300" kern="1200" dirty="0" smtClean="0"/>
            <a:t>Funds</a:t>
          </a:r>
        </a:p>
        <a:p>
          <a:pPr lvl="0" algn="ctr" defTabSz="577850">
            <a:lnSpc>
              <a:spcPct val="90000"/>
            </a:lnSpc>
            <a:spcBef>
              <a:spcPct val="0"/>
            </a:spcBef>
            <a:spcAft>
              <a:spcPct val="35000"/>
            </a:spcAft>
          </a:pPr>
          <a:r>
            <a:rPr lang="en-US" sz="1300" kern="1200" dirty="0" smtClean="0"/>
            <a:t>Infrastructure</a:t>
          </a:r>
        </a:p>
        <a:p>
          <a:pPr lvl="0" algn="ctr" defTabSz="577850">
            <a:lnSpc>
              <a:spcPct val="90000"/>
            </a:lnSpc>
            <a:spcBef>
              <a:spcPct val="0"/>
            </a:spcBef>
            <a:spcAft>
              <a:spcPct val="35000"/>
            </a:spcAft>
          </a:pPr>
          <a:r>
            <a:rPr lang="en-US" sz="1300" kern="1200" dirty="0" smtClean="0"/>
            <a:t>Manpower</a:t>
          </a:r>
        </a:p>
        <a:p>
          <a:pPr lvl="0" algn="ctr" defTabSz="577850">
            <a:lnSpc>
              <a:spcPct val="90000"/>
            </a:lnSpc>
            <a:spcBef>
              <a:spcPct val="0"/>
            </a:spcBef>
            <a:spcAft>
              <a:spcPct val="35000"/>
            </a:spcAft>
          </a:pPr>
          <a:r>
            <a:rPr lang="en-US" sz="1300" kern="1200" dirty="0" smtClean="0"/>
            <a:t>Partners</a:t>
          </a:r>
          <a:endParaRPr lang="en-SG" sz="1300" kern="1200" dirty="0"/>
        </a:p>
      </dsp:txBody>
      <dsp:txXfrm>
        <a:off x="3837016" y="2002"/>
        <a:ext cx="2651706" cy="1591024"/>
      </dsp:txXfrm>
    </dsp:sp>
    <dsp:sp modelId="{D3934EB3-ADE2-44F0-9E97-C967746EF4BE}">
      <dsp:nvSpPr>
        <dsp:cNvPr id="0" name=""/>
        <dsp:cNvSpPr/>
      </dsp:nvSpPr>
      <dsp:spPr>
        <a:xfrm>
          <a:off x="920138" y="1858197"/>
          <a:ext cx="2651706" cy="159102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Student Platforms</a:t>
          </a:r>
        </a:p>
        <a:p>
          <a:pPr lvl="0" algn="ctr" defTabSz="577850">
            <a:lnSpc>
              <a:spcPct val="90000"/>
            </a:lnSpc>
            <a:spcBef>
              <a:spcPct val="0"/>
            </a:spcBef>
            <a:spcAft>
              <a:spcPct val="35000"/>
            </a:spcAft>
          </a:pPr>
          <a:r>
            <a:rPr lang="en-US" sz="1300" kern="1200" dirty="0" smtClean="0"/>
            <a:t>Teacher Platforms</a:t>
          </a:r>
          <a:endParaRPr lang="en-SG" sz="1300" kern="1200" dirty="0"/>
        </a:p>
      </dsp:txBody>
      <dsp:txXfrm>
        <a:off x="920138" y="1858197"/>
        <a:ext cx="2651706" cy="1591024"/>
      </dsp:txXfrm>
    </dsp:sp>
    <dsp:sp modelId="{3BABE3DF-B07D-43B9-A5FB-A6E6A47B3391}">
      <dsp:nvSpPr>
        <dsp:cNvPr id="0" name=""/>
        <dsp:cNvSpPr/>
      </dsp:nvSpPr>
      <dsp:spPr>
        <a:xfrm>
          <a:off x="3837016" y="1858197"/>
          <a:ext cx="2651706" cy="1591024"/>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Formal Training</a:t>
          </a:r>
        </a:p>
        <a:p>
          <a:pPr lvl="0" algn="ctr" defTabSz="577850">
            <a:lnSpc>
              <a:spcPct val="90000"/>
            </a:lnSpc>
            <a:spcBef>
              <a:spcPct val="0"/>
            </a:spcBef>
            <a:spcAft>
              <a:spcPct val="35000"/>
            </a:spcAft>
          </a:pPr>
          <a:r>
            <a:rPr lang="en-US" sz="1300" kern="1200" dirty="0" smtClean="0"/>
            <a:t>Support</a:t>
          </a:r>
        </a:p>
        <a:p>
          <a:pPr lvl="0" algn="ctr" defTabSz="577850">
            <a:lnSpc>
              <a:spcPct val="90000"/>
            </a:lnSpc>
            <a:spcBef>
              <a:spcPct val="0"/>
            </a:spcBef>
            <a:spcAft>
              <a:spcPct val="35000"/>
            </a:spcAft>
          </a:pPr>
          <a:endParaRPr lang="en-US" sz="2000" kern="1200" dirty="0" smtClean="0">
            <a:solidFill>
              <a:srgbClr val="FF0000"/>
            </a:solidFill>
          </a:endParaRPr>
        </a:p>
      </dsp:txBody>
      <dsp:txXfrm>
        <a:off x="3837016" y="1858197"/>
        <a:ext cx="2651706" cy="159102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87363"/>
          </a:xfrm>
          <a:prstGeom prst="rect">
            <a:avLst/>
          </a:prstGeom>
        </p:spPr>
        <p:txBody>
          <a:bodyPr vert="horz" lIns="91440" tIns="45720" rIns="91440" bIns="45720" rtlCol="0"/>
          <a:lstStyle>
            <a:lvl1pPr algn="l">
              <a:defRPr sz="1200"/>
            </a:lvl1pPr>
          </a:lstStyle>
          <a:p>
            <a:pPr>
              <a:defRPr/>
            </a:pPr>
            <a:endParaRPr lang="en-SG"/>
          </a:p>
        </p:txBody>
      </p:sp>
      <p:sp>
        <p:nvSpPr>
          <p:cNvPr id="3" name="Date Placeholder 2"/>
          <p:cNvSpPr>
            <a:spLocks noGrp="1"/>
          </p:cNvSpPr>
          <p:nvPr>
            <p:ph type="dt" sz="quarter" idx="1"/>
          </p:nvPr>
        </p:nvSpPr>
        <p:spPr>
          <a:xfrm>
            <a:off x="3778250" y="0"/>
            <a:ext cx="2889250" cy="487363"/>
          </a:xfrm>
          <a:prstGeom prst="rect">
            <a:avLst/>
          </a:prstGeom>
        </p:spPr>
        <p:txBody>
          <a:bodyPr vert="horz" lIns="91440" tIns="45720" rIns="91440" bIns="45720" rtlCol="0"/>
          <a:lstStyle>
            <a:lvl1pPr algn="r">
              <a:defRPr sz="1200" smtClean="0"/>
            </a:lvl1pPr>
          </a:lstStyle>
          <a:p>
            <a:pPr>
              <a:defRPr/>
            </a:pPr>
            <a:fld id="{CF6101AE-125C-413D-B506-DFB2DA72C592}" type="datetimeFigureOut">
              <a:rPr lang="en-SG"/>
              <a:pPr>
                <a:defRPr/>
              </a:pPr>
              <a:t>12/7/2012</a:t>
            </a:fld>
            <a:endParaRPr lang="en-SG"/>
          </a:p>
        </p:txBody>
      </p:sp>
      <p:sp>
        <p:nvSpPr>
          <p:cNvPr id="4" name="Footer Placeholder 3"/>
          <p:cNvSpPr>
            <a:spLocks noGrp="1"/>
          </p:cNvSpPr>
          <p:nvPr>
            <p:ph type="ftr" sz="quarter" idx="2"/>
          </p:nvPr>
        </p:nvSpPr>
        <p:spPr>
          <a:xfrm>
            <a:off x="0" y="9264650"/>
            <a:ext cx="2889250" cy="487363"/>
          </a:xfrm>
          <a:prstGeom prst="rect">
            <a:avLst/>
          </a:prstGeom>
        </p:spPr>
        <p:txBody>
          <a:bodyPr vert="horz" lIns="91440" tIns="45720" rIns="91440" bIns="45720" rtlCol="0" anchor="b"/>
          <a:lstStyle>
            <a:lvl1pPr algn="l">
              <a:defRPr sz="1200"/>
            </a:lvl1pPr>
          </a:lstStyle>
          <a:p>
            <a:pPr>
              <a:defRPr/>
            </a:pPr>
            <a:endParaRPr lang="en-SG"/>
          </a:p>
        </p:txBody>
      </p:sp>
      <p:sp>
        <p:nvSpPr>
          <p:cNvPr id="5" name="Slide Number Placeholder 4"/>
          <p:cNvSpPr>
            <a:spLocks noGrp="1"/>
          </p:cNvSpPr>
          <p:nvPr>
            <p:ph type="sldNum" sz="quarter" idx="3"/>
          </p:nvPr>
        </p:nvSpPr>
        <p:spPr>
          <a:xfrm>
            <a:off x="3778250" y="9264650"/>
            <a:ext cx="2889250" cy="487363"/>
          </a:xfrm>
          <a:prstGeom prst="rect">
            <a:avLst/>
          </a:prstGeom>
        </p:spPr>
        <p:txBody>
          <a:bodyPr vert="horz" lIns="91440" tIns="45720" rIns="91440" bIns="45720" rtlCol="0" anchor="b"/>
          <a:lstStyle>
            <a:lvl1pPr algn="r">
              <a:defRPr sz="1200" smtClean="0"/>
            </a:lvl1pPr>
          </a:lstStyle>
          <a:p>
            <a:pPr>
              <a:defRPr/>
            </a:pPr>
            <a:fld id="{68898C64-3DCC-4AB5-8FBA-7ADF33978563}" type="slidenum">
              <a:rPr lang="en-SG"/>
              <a:pPr>
                <a:defRPr/>
              </a:pPr>
              <a:t>‹#›</a:t>
            </a:fld>
            <a:endParaRPr lang="en-SG"/>
          </a:p>
        </p:txBody>
      </p:sp>
    </p:spTree>
    <p:extLst>
      <p:ext uri="{BB962C8B-B14F-4D97-AF65-F5344CB8AC3E}">
        <p14:creationId xmlns:p14="http://schemas.microsoft.com/office/powerpoint/2010/main" val="756528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87363"/>
          </a:xfrm>
          <a:prstGeom prst="rect">
            <a:avLst/>
          </a:prstGeom>
        </p:spPr>
        <p:txBody>
          <a:bodyPr vert="horz" lIns="91440" tIns="45720" rIns="91440" bIns="45720" rtlCol="0"/>
          <a:lstStyle>
            <a:lvl1pPr algn="l">
              <a:defRPr sz="1200"/>
            </a:lvl1pPr>
          </a:lstStyle>
          <a:p>
            <a:pPr>
              <a:defRPr/>
            </a:pPr>
            <a:endParaRPr lang="en-SG"/>
          </a:p>
        </p:txBody>
      </p:sp>
      <p:sp>
        <p:nvSpPr>
          <p:cNvPr id="3" name="Date Placeholder 2"/>
          <p:cNvSpPr>
            <a:spLocks noGrp="1"/>
          </p:cNvSpPr>
          <p:nvPr>
            <p:ph type="dt" idx="1"/>
          </p:nvPr>
        </p:nvSpPr>
        <p:spPr>
          <a:xfrm>
            <a:off x="3778250" y="0"/>
            <a:ext cx="2889250" cy="487363"/>
          </a:xfrm>
          <a:prstGeom prst="rect">
            <a:avLst/>
          </a:prstGeom>
        </p:spPr>
        <p:txBody>
          <a:bodyPr vert="horz" lIns="91440" tIns="45720" rIns="91440" bIns="45720" rtlCol="0"/>
          <a:lstStyle>
            <a:lvl1pPr algn="r">
              <a:defRPr sz="1200" smtClean="0"/>
            </a:lvl1pPr>
          </a:lstStyle>
          <a:p>
            <a:pPr>
              <a:defRPr/>
            </a:pPr>
            <a:fld id="{92932FD3-378A-45F9-951F-47C3369D6FD1}" type="datetimeFigureOut">
              <a:rPr lang="en-SG"/>
              <a:pPr>
                <a:defRPr/>
              </a:pPr>
              <a:t>12/7/2012</a:t>
            </a:fld>
            <a:endParaRPr lang="en-SG"/>
          </a:p>
        </p:txBody>
      </p:sp>
      <p:sp>
        <p:nvSpPr>
          <p:cNvPr id="4" name="Slide Image Placehold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66750" y="4632325"/>
            <a:ext cx="5335588" cy="4389438"/>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9264650"/>
            <a:ext cx="2889250" cy="487363"/>
          </a:xfrm>
          <a:prstGeom prst="rect">
            <a:avLst/>
          </a:prstGeom>
        </p:spPr>
        <p:txBody>
          <a:bodyPr vert="horz" lIns="91440" tIns="45720" rIns="91440" bIns="45720" rtlCol="0" anchor="b"/>
          <a:lstStyle>
            <a:lvl1pPr algn="l">
              <a:defRPr sz="1200"/>
            </a:lvl1pPr>
          </a:lstStyle>
          <a:p>
            <a:pPr>
              <a:defRPr/>
            </a:pPr>
            <a:endParaRPr lang="en-SG"/>
          </a:p>
        </p:txBody>
      </p:sp>
      <p:sp>
        <p:nvSpPr>
          <p:cNvPr id="7" name="Slide Number Placeholder 6"/>
          <p:cNvSpPr>
            <a:spLocks noGrp="1"/>
          </p:cNvSpPr>
          <p:nvPr>
            <p:ph type="sldNum" sz="quarter" idx="5"/>
          </p:nvPr>
        </p:nvSpPr>
        <p:spPr>
          <a:xfrm>
            <a:off x="3778250" y="9264650"/>
            <a:ext cx="2889250" cy="487363"/>
          </a:xfrm>
          <a:prstGeom prst="rect">
            <a:avLst/>
          </a:prstGeom>
        </p:spPr>
        <p:txBody>
          <a:bodyPr vert="horz" lIns="91440" tIns="45720" rIns="91440" bIns="45720" rtlCol="0" anchor="b"/>
          <a:lstStyle>
            <a:lvl1pPr algn="r">
              <a:defRPr sz="1200" smtClean="0"/>
            </a:lvl1pPr>
          </a:lstStyle>
          <a:p>
            <a:pPr>
              <a:defRPr/>
            </a:pPr>
            <a:fld id="{18764186-85BD-46D4-A855-CC20A73D8DE5}" type="slidenum">
              <a:rPr lang="en-SG"/>
              <a:pPr>
                <a:defRPr/>
              </a:pPr>
              <a:t>‹#›</a:t>
            </a:fld>
            <a:endParaRPr lang="en-SG"/>
          </a:p>
        </p:txBody>
      </p:sp>
    </p:spTree>
    <p:extLst>
      <p:ext uri="{BB962C8B-B14F-4D97-AF65-F5344CB8AC3E}">
        <p14:creationId xmlns:p14="http://schemas.microsoft.com/office/powerpoint/2010/main" val="13517734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spcBef>
                <a:spcPct val="0"/>
              </a:spcBef>
            </a:pPr>
            <a:r>
              <a:rPr lang="en-US" smtClean="0"/>
              <a:t>Chosen for its futures-based orientation which mirrors closely the school’s vision for staff and students to go beyond their comfort zones and innovate in order to illuminate new frontiers, underpinned by the school values of enterprise and adventurousness</a:t>
            </a:r>
          </a:p>
          <a:p>
            <a:pPr>
              <a:spcBef>
                <a:spcPct val="0"/>
              </a:spcBef>
            </a:pPr>
            <a:endParaRPr lang="en-SG"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384EEA99-A7F4-4E49-A25A-2006244B374D}" type="slidenum">
              <a:rPr lang="en-SG"/>
              <a:pPr eaLnBrk="1" hangingPunct="1"/>
              <a:t>4</a:t>
            </a:fld>
            <a:endParaRPr lang="en-S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SG"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0E974B7C-312B-40C6-B28C-A01FB3FC2185}" type="slidenum">
              <a:rPr lang="en-SG"/>
              <a:pPr eaLnBrk="1" hangingPunct="1"/>
              <a:t>7</a:t>
            </a:fld>
            <a:endParaRPr lang="en-S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DD8659F3-EC03-4965-A82E-825D1A96F062}" type="slidenum">
              <a:rPr lang="en-US">
                <a:latin typeface="Calibri" pitchFamily="34" charset="0"/>
              </a:rPr>
              <a:pPr eaLnBrk="1" hangingPunct="1"/>
              <a:t>8</a:t>
            </a:fld>
            <a:endParaRPr lang="en-US">
              <a:latin typeface="Calibri" pitchFamily="34" charset="0"/>
            </a:endParaRPr>
          </a:p>
        </p:txBody>
      </p:sp>
      <p:sp>
        <p:nvSpPr>
          <p:cNvPr id="45061" name="Header Placeholder 1"/>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SG" smtClean="0">
                <a:latin typeface="Calibri" pitchFamily="34" charset="0"/>
              </a:rPr>
              <a:t>M.A.D.@CSS Programme Update to SC (15 May 2012)</a:t>
            </a:r>
          </a:p>
        </p:txBody>
      </p:sp>
      <p:sp>
        <p:nvSpPr>
          <p:cNvPr id="45062" name="Footer Placeholder 2"/>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SG" smtClean="0">
                <a:latin typeface="Calibri" pitchFamily="34" charset="0"/>
              </a:rPr>
              <a:t>Britta Seet, HOD/CID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Perkins: </a:t>
            </a:r>
          </a:p>
          <a:p>
            <a:pPr>
              <a:spcBef>
                <a:spcPct val="0"/>
              </a:spcBef>
            </a:pPr>
            <a:r>
              <a:rPr lang="en-US" smtClean="0"/>
              <a:t>Sensitization: Alertness to appropriate occasions for exhibiting behaviour</a:t>
            </a:r>
          </a:p>
          <a:p>
            <a:pPr>
              <a:spcBef>
                <a:spcPct val="0"/>
              </a:spcBef>
            </a:pPr>
            <a:r>
              <a:rPr lang="en-US" smtClean="0"/>
              <a:t>Inclination: Tendency to behave in a certain way</a:t>
            </a:r>
            <a:endParaRPr lang="en-SG"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EA91A942-AD68-47D6-9532-77FBFF4145D3}" type="slidenum">
              <a:rPr lang="en-SG"/>
              <a:pPr eaLnBrk="1" hangingPunct="1"/>
              <a:t>9</a:t>
            </a:fld>
            <a:endParaRPr lang="en-S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From TLLM days, local educators would remember ABCD Framework for Building Innovation Ecosystem. These were the structures we put in place for MAD to take root. </a:t>
            </a:r>
            <a:endParaRPr lang="en-SG"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61E6E244-466B-4DB8-A203-779DA528B09A}" type="slidenum">
              <a:rPr lang="en-SG"/>
              <a:pPr eaLnBrk="1" hangingPunct="1"/>
              <a:t>10</a:t>
            </a:fld>
            <a:endParaRPr lang="en-S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SG"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B45B9A26-840B-47D5-BECC-88DCCD502E6C}" type="slidenum">
              <a:rPr lang="en-SG"/>
              <a:pPr eaLnBrk="1" hangingPunct="1"/>
              <a:t>21</a:t>
            </a:fld>
            <a:endParaRPr lang="en-S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SG" sz="1800" b="1"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4BAAEADA-8367-4897-A20A-8CD59051AD1E}" type="slidenum">
              <a:rPr lang="en-SG"/>
              <a:pPr eaLnBrk="1" hangingPunct="1"/>
              <a:t>22</a:t>
            </a:fld>
            <a:endParaRPr lang="en-S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SG"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A2063237-C410-4838-9D2F-1E4D3BAE2A37}" type="slidenum">
              <a:rPr lang="en-SG"/>
              <a:pPr eaLnBrk="1" hangingPunct="1"/>
              <a:t>24</a:t>
            </a:fld>
            <a:endParaRPr lang="en-S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lvl="1" indent="-274320" fontAlgn="auto">
              <a:spcBef>
                <a:spcPts val="0"/>
              </a:spcBef>
              <a:spcAft>
                <a:spcPts val="0"/>
              </a:spcAft>
              <a:defRPr/>
            </a:pPr>
            <a:r>
              <a:rPr lang="en-US" dirty="0" smtClean="0"/>
              <a:t>For teachers:</a:t>
            </a:r>
          </a:p>
          <a:p>
            <a:pPr fontAlgn="auto">
              <a:spcBef>
                <a:spcPts val="0"/>
              </a:spcBef>
              <a:spcAft>
                <a:spcPts val="0"/>
              </a:spcAft>
              <a:defRPr/>
            </a:pPr>
            <a:r>
              <a:rPr lang="en-US" dirty="0" smtClean="0"/>
              <a:t>High Challenge</a:t>
            </a:r>
          </a:p>
          <a:p>
            <a:pPr lvl="1" fontAlgn="auto">
              <a:spcBef>
                <a:spcPts val="0"/>
              </a:spcBef>
              <a:spcAft>
                <a:spcPts val="0"/>
              </a:spcAft>
              <a:defRPr/>
            </a:pPr>
            <a:r>
              <a:rPr lang="en-US" dirty="0" smtClean="0"/>
              <a:t>Content and process demands on teachers</a:t>
            </a:r>
          </a:p>
          <a:p>
            <a:pPr lvl="2" fontAlgn="auto">
              <a:spcBef>
                <a:spcPts val="0"/>
              </a:spcBef>
              <a:spcAft>
                <a:spcPts val="0"/>
              </a:spcAft>
              <a:defRPr/>
            </a:pPr>
            <a:r>
              <a:rPr lang="en-US" dirty="0" smtClean="0"/>
              <a:t>Beyond their disciplines</a:t>
            </a:r>
          </a:p>
          <a:p>
            <a:pPr lvl="1" fontAlgn="auto">
              <a:spcBef>
                <a:spcPts val="0"/>
              </a:spcBef>
              <a:spcAft>
                <a:spcPts val="0"/>
              </a:spcAft>
              <a:defRPr/>
            </a:pPr>
            <a:r>
              <a:rPr lang="en-US" dirty="0" smtClean="0"/>
              <a:t>Quality of facilitation</a:t>
            </a:r>
          </a:p>
          <a:p>
            <a:pPr lvl="2" fontAlgn="auto">
              <a:spcBef>
                <a:spcPts val="0"/>
              </a:spcBef>
              <a:spcAft>
                <a:spcPts val="0"/>
              </a:spcAft>
              <a:defRPr/>
            </a:pPr>
            <a:r>
              <a:rPr lang="en-US" dirty="0" smtClean="0"/>
              <a:t>Learn new skills or pedagogies </a:t>
            </a:r>
            <a:r>
              <a:rPr lang="en-US" dirty="0" err="1" smtClean="0"/>
              <a:t>eg</a:t>
            </a:r>
            <a:r>
              <a:rPr lang="en-US" dirty="0" smtClean="0"/>
              <a:t> Socratic Questioning, Inquiry Teaching, Paul’s Wheel of Reasoning</a:t>
            </a:r>
          </a:p>
          <a:p>
            <a:pPr lvl="1" indent="-274320" fontAlgn="auto">
              <a:spcBef>
                <a:spcPts val="0"/>
              </a:spcBef>
              <a:spcAft>
                <a:spcPts val="0"/>
              </a:spcAft>
              <a:defRPr/>
            </a:pPr>
            <a:endParaRPr lang="en-US" dirty="0" smtClean="0"/>
          </a:p>
          <a:p>
            <a:pPr lvl="1" indent="-274320" fontAlgn="auto">
              <a:spcBef>
                <a:spcPts val="0"/>
              </a:spcBef>
              <a:spcAft>
                <a:spcPts val="0"/>
              </a:spcAft>
              <a:defRPr/>
            </a:pPr>
            <a:endParaRPr lang="en-US" dirty="0" smtClean="0"/>
          </a:p>
          <a:p>
            <a:pPr lvl="1" indent="-274320" fontAlgn="auto">
              <a:spcBef>
                <a:spcPts val="0"/>
              </a:spcBef>
              <a:spcAft>
                <a:spcPts val="0"/>
              </a:spcAft>
              <a:defRPr/>
            </a:pPr>
            <a:r>
              <a:rPr lang="en-US" dirty="0" smtClean="0"/>
              <a:t>For students: </a:t>
            </a:r>
          </a:p>
          <a:p>
            <a:pPr lvl="2" fontAlgn="auto">
              <a:spcBef>
                <a:spcPts val="0"/>
              </a:spcBef>
              <a:spcAft>
                <a:spcPts val="0"/>
              </a:spcAft>
              <a:defRPr/>
            </a:pPr>
            <a:r>
              <a:rPr lang="en-US" dirty="0" smtClean="0"/>
              <a:t>learn to make connections and think in interdisciplinary way; </a:t>
            </a:r>
          </a:p>
          <a:p>
            <a:pPr lvl="2" fontAlgn="auto">
              <a:spcBef>
                <a:spcPts val="0"/>
              </a:spcBef>
              <a:spcAft>
                <a:spcPts val="0"/>
              </a:spcAft>
              <a:defRPr/>
            </a:pPr>
            <a:r>
              <a:rPr lang="en-US" dirty="0" smtClean="0"/>
              <a:t>many different parts of the curriculum reinforce a certain learning outcome; </a:t>
            </a:r>
          </a:p>
          <a:p>
            <a:pPr lvl="2" fontAlgn="auto">
              <a:spcBef>
                <a:spcPts val="0"/>
              </a:spcBef>
              <a:spcAft>
                <a:spcPts val="0"/>
              </a:spcAft>
              <a:defRPr/>
            </a:pPr>
            <a:r>
              <a:rPr lang="en-US" dirty="0" smtClean="0"/>
              <a:t>the sum of the entire educational experience is greater than the sum of its parts</a:t>
            </a:r>
          </a:p>
          <a:p>
            <a:pPr fontAlgn="auto">
              <a:spcBef>
                <a:spcPts val="0"/>
              </a:spcBef>
              <a:spcAft>
                <a:spcPts val="0"/>
              </a:spcAft>
              <a:defRPr/>
            </a:pPr>
            <a:endParaRPr lang="en-SG"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fld id="{EE250FDC-F240-4F60-A72F-A72AD08105D7}" type="slidenum">
              <a:rPr lang="en-SG"/>
              <a:pPr eaLnBrk="1" hangingPunct="1"/>
              <a:t>26</a:t>
            </a:fld>
            <a:endParaRPr lang="en-SG"/>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196850" y="458788"/>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7"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8"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9"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10" name="Freeform 1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grpSp>
      <p:grpSp>
        <p:nvGrpSpPr>
          <p:cNvPr id="11" name="Group 15"/>
          <p:cNvGrpSpPr>
            <a:grpSpLocks/>
          </p:cNvGrpSpPr>
          <p:nvPr userDrawn="1"/>
        </p:nvGrpSpPr>
        <p:grpSpPr bwMode="auto">
          <a:xfrm>
            <a:off x="539750" y="5516563"/>
            <a:ext cx="4175125" cy="1016000"/>
            <a:chOff x="117" y="3620"/>
            <a:chExt cx="2630" cy="640"/>
          </a:xfrm>
        </p:grpSpPr>
        <p:grpSp>
          <p:nvGrpSpPr>
            <p:cNvPr id="12" name="Group 16"/>
            <p:cNvGrpSpPr>
              <a:grpSpLocks/>
            </p:cNvGrpSpPr>
            <p:nvPr userDrawn="1"/>
          </p:nvGrpSpPr>
          <p:grpSpPr bwMode="auto">
            <a:xfrm>
              <a:off x="117" y="3620"/>
              <a:ext cx="481" cy="640"/>
              <a:chOff x="117" y="3620"/>
              <a:chExt cx="481" cy="640"/>
            </a:xfrm>
          </p:grpSpPr>
          <p:pic>
            <p:nvPicPr>
              <p:cNvPr id="17" name="Picture 17" descr="commonwealth boy uniform fill"/>
              <p:cNvPicPr>
                <a:picLocks noChangeAspect="1" noChangeArrowheads="1"/>
              </p:cNvPicPr>
              <p:nvPr userDrawn="1"/>
            </p:nvPicPr>
            <p:blipFill>
              <a:blip r:embed="rId2">
                <a:clrChange>
                  <a:clrFrom>
                    <a:srgbClr val="CE010C"/>
                  </a:clrFrom>
                  <a:clrTo>
                    <a:srgbClr val="CE010C">
                      <a:alpha val="0"/>
                    </a:srgbClr>
                  </a:clrTo>
                </a:clrChange>
                <a:extLst>
                  <a:ext uri="{28A0092B-C50C-407E-A947-70E740481C1C}">
                    <a14:useLocalDpi xmlns:a14="http://schemas.microsoft.com/office/drawing/2010/main" val="0"/>
                  </a:ext>
                </a:extLst>
              </a:blip>
              <a:srcRect t="4837" r="61565" b="4837"/>
              <a:stretch>
                <a:fillRect/>
              </a:stretch>
            </p:blipFill>
            <p:spPr bwMode="auto">
              <a:xfrm>
                <a:off x="211" y="3632"/>
                <a:ext cx="387" cy="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8" descr="commonwealth girl uniform fill"/>
              <p:cNvPicPr>
                <a:picLocks noChangeAspect="1" noChangeArrowheads="1"/>
              </p:cNvPicPr>
              <p:nvPr userDrawn="1"/>
            </p:nvPicPr>
            <p:blipFill>
              <a:blip r:embed="rId3">
                <a:clrChange>
                  <a:clrFrom>
                    <a:srgbClr val="CE010C"/>
                  </a:clrFrom>
                  <a:clrTo>
                    <a:srgbClr val="CE010C">
                      <a:alpha val="0"/>
                    </a:srgbClr>
                  </a:clrTo>
                </a:clrChange>
                <a:extLst>
                  <a:ext uri="{28A0092B-C50C-407E-A947-70E740481C1C}">
                    <a14:useLocalDpi xmlns:a14="http://schemas.microsoft.com/office/drawing/2010/main" val="0"/>
                  </a:ext>
                </a:extLst>
              </a:blip>
              <a:srcRect l="34207" t="4839" r="34207" b="4839"/>
              <a:stretch>
                <a:fillRect/>
              </a:stretch>
            </p:blipFill>
            <p:spPr bwMode="auto">
              <a:xfrm>
                <a:off x="117" y="3620"/>
                <a:ext cx="317" cy="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 name="Group 19"/>
            <p:cNvGrpSpPr>
              <a:grpSpLocks/>
            </p:cNvGrpSpPr>
            <p:nvPr userDrawn="1"/>
          </p:nvGrpSpPr>
          <p:grpSpPr bwMode="auto">
            <a:xfrm>
              <a:off x="563" y="3628"/>
              <a:ext cx="2184" cy="612"/>
              <a:chOff x="563" y="3628"/>
              <a:chExt cx="2184" cy="612"/>
            </a:xfrm>
          </p:grpSpPr>
          <p:sp>
            <p:nvSpPr>
              <p:cNvPr id="14" name="Text Box 20"/>
              <p:cNvSpPr txBox="1">
                <a:spLocks noChangeArrowheads="1"/>
              </p:cNvSpPr>
              <p:nvPr userDrawn="1"/>
            </p:nvSpPr>
            <p:spPr bwMode="auto">
              <a:xfrm>
                <a:off x="563" y="3628"/>
                <a:ext cx="182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spcBef>
                    <a:spcPct val="50000"/>
                  </a:spcBef>
                </a:pPr>
                <a:r>
                  <a:rPr lang="en-GB" sz="1200">
                    <a:solidFill>
                      <a:srgbClr val="FFFFFF"/>
                    </a:solidFill>
                    <a:latin typeface="Tahoma" pitchFamily="34" charset="0"/>
                  </a:rPr>
                  <a:t>the right choice</a:t>
                </a:r>
              </a:p>
            </p:txBody>
          </p:sp>
          <p:sp>
            <p:nvSpPr>
              <p:cNvPr id="15" name="Text Box 21"/>
              <p:cNvSpPr txBox="1">
                <a:spLocks noChangeArrowheads="1"/>
              </p:cNvSpPr>
              <p:nvPr userDrawn="1"/>
            </p:nvSpPr>
            <p:spPr bwMode="auto">
              <a:xfrm>
                <a:off x="563" y="3763"/>
                <a:ext cx="2184" cy="366"/>
              </a:xfrm>
              <a:prstGeom prst="rect">
                <a:avLst/>
              </a:prstGeom>
              <a:noFill/>
              <a:ln>
                <a:noFill/>
              </a:ln>
              <a:effectLst>
                <a:outerShdw dist="17961" dir="2700000" algn="ctr" rotWithShape="0">
                  <a:srgbClr val="80808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lnSpc>
                    <a:spcPct val="80000"/>
                  </a:lnSpc>
                </a:pPr>
                <a:r>
                  <a:rPr lang="en-GB" altLang="zh-CN" sz="2000">
                    <a:solidFill>
                      <a:srgbClr val="FFFF00"/>
                    </a:solidFill>
                    <a:latin typeface="Impact" pitchFamily="34" charset="0"/>
                    <a:ea typeface="SimSun" pitchFamily="2" charset="-122"/>
                  </a:rPr>
                  <a:t>Commonwealth</a:t>
                </a:r>
              </a:p>
              <a:p>
                <a:pPr eaLnBrk="1" hangingPunct="1">
                  <a:lnSpc>
                    <a:spcPct val="80000"/>
                  </a:lnSpc>
                </a:pPr>
                <a:r>
                  <a:rPr lang="en-GB" altLang="zh-CN" sz="2000">
                    <a:solidFill>
                      <a:srgbClr val="FFFF00"/>
                    </a:solidFill>
                    <a:latin typeface="Impact" pitchFamily="34" charset="0"/>
                    <a:ea typeface="SimSun" pitchFamily="2" charset="-122"/>
                  </a:rPr>
                  <a:t>Secondary School</a:t>
                </a:r>
              </a:p>
            </p:txBody>
          </p:sp>
          <p:sp>
            <p:nvSpPr>
              <p:cNvPr id="16" name="Text Box 22"/>
              <p:cNvSpPr txBox="1">
                <a:spLocks noChangeArrowheads="1"/>
              </p:cNvSpPr>
              <p:nvPr userDrawn="1"/>
            </p:nvSpPr>
            <p:spPr bwMode="auto">
              <a:xfrm>
                <a:off x="563" y="4090"/>
                <a:ext cx="1928" cy="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1842" dir="2700000" algn="ctr" rotWithShape="0">
                        <a:srgbClr val="3333CC"/>
                      </a:outerShdw>
                    </a:effectLst>
                  </a14:hiddenEffects>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lnSpc>
                    <a:spcPct val="80000"/>
                  </a:lnSpc>
                </a:pPr>
                <a:r>
                  <a:rPr lang="en-GB" altLang="zh-CN" sz="1200">
                    <a:solidFill>
                      <a:srgbClr val="FFFFFF"/>
                    </a:solidFill>
                    <a:latin typeface="Tahoma" pitchFamily="34" charset="0"/>
                    <a:ea typeface="SimSun" pitchFamily="2" charset="-122"/>
                  </a:rPr>
                  <a:t>(autonomous since 1995)</a:t>
                </a:r>
              </a:p>
            </p:txBody>
          </p:sp>
        </p:gr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3"/>
          <p:cNvSpPr>
            <a:spLocks noGrp="1"/>
          </p:cNvSpPr>
          <p:nvPr>
            <p:ph type="dt" sz="half" idx="10"/>
          </p:nvPr>
        </p:nvSpPr>
        <p:spPr/>
        <p:txBody>
          <a:bodyPr/>
          <a:lstStyle>
            <a:lvl1pPr>
              <a:defRPr/>
            </a:lvl1pPr>
          </a:lstStyle>
          <a:p>
            <a:pPr>
              <a:defRPr/>
            </a:pPr>
            <a:fld id="{8407B9B7-B8DB-4982-B46D-AF9CF6EC15CF}" type="datetimeFigureOut">
              <a:rPr lang="en-SG"/>
              <a:pPr>
                <a:defRPr/>
              </a:pPr>
              <a:t>12/7/2012</a:t>
            </a:fld>
            <a:endParaRPr lang="en-SG"/>
          </a:p>
        </p:txBody>
      </p:sp>
      <p:sp>
        <p:nvSpPr>
          <p:cNvPr id="20" name="Footer Placeholder 4"/>
          <p:cNvSpPr>
            <a:spLocks noGrp="1"/>
          </p:cNvSpPr>
          <p:nvPr>
            <p:ph type="ftr" sz="quarter" idx="11"/>
          </p:nvPr>
        </p:nvSpPr>
        <p:spPr/>
        <p:txBody>
          <a:bodyPr/>
          <a:lstStyle>
            <a:lvl1pPr>
              <a:defRPr dirty="0"/>
            </a:lvl1pPr>
          </a:lstStyle>
          <a:p>
            <a:pPr>
              <a:defRPr/>
            </a:pPr>
            <a:endParaRPr lang="en-SG"/>
          </a:p>
        </p:txBody>
      </p:sp>
      <p:sp>
        <p:nvSpPr>
          <p:cNvPr id="21" name="Slide Number Placeholder 5"/>
          <p:cNvSpPr>
            <a:spLocks noGrp="1"/>
          </p:cNvSpPr>
          <p:nvPr>
            <p:ph type="sldNum" sz="quarter" idx="12"/>
          </p:nvPr>
        </p:nvSpPr>
        <p:spPr/>
        <p:txBody>
          <a:bodyPr/>
          <a:lstStyle>
            <a:lvl1pPr>
              <a:defRPr/>
            </a:lvl1pPr>
          </a:lstStyle>
          <a:p>
            <a:pPr>
              <a:defRPr/>
            </a:pPr>
            <a:fld id="{2D8E3921-29B8-4C1C-8B70-0F0E5F7E7D6C}" type="slidenum">
              <a:rPr lang="en-SG"/>
              <a:pPr>
                <a:defRPr/>
              </a:pPr>
              <a:t>‹#›</a:t>
            </a:fld>
            <a:endParaRPr lang="en-SG"/>
          </a:p>
        </p:txBody>
      </p:sp>
    </p:spTree>
    <p:extLst>
      <p:ext uri="{BB962C8B-B14F-4D97-AF65-F5344CB8AC3E}">
        <p14:creationId xmlns:p14="http://schemas.microsoft.com/office/powerpoint/2010/main" val="333185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2B1156-F407-4E5E-A59D-EEF99B422360}" type="datetimeFigureOut">
              <a:rPr lang="en-SG"/>
              <a:pPr>
                <a:defRPr/>
              </a:pPr>
              <a:t>12/7/2012</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37D38682-F5C8-4622-9160-53A91ABC432E}" type="slidenum">
              <a:rPr lang="en-SG"/>
              <a:pPr>
                <a:defRPr/>
              </a:pPr>
              <a:t>‹#›</a:t>
            </a:fld>
            <a:endParaRPr lang="en-SG"/>
          </a:p>
        </p:txBody>
      </p:sp>
    </p:spTree>
    <p:extLst>
      <p:ext uri="{BB962C8B-B14F-4D97-AF65-F5344CB8AC3E}">
        <p14:creationId xmlns:p14="http://schemas.microsoft.com/office/powerpoint/2010/main" val="366795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3"/>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7"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8"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9"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10" name="Freeform 25"/>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p:txBody>
          <a:bodyPr/>
          <a:lstStyle>
            <a:lvl1pPr>
              <a:defRPr/>
            </a:lvl1pPr>
          </a:lstStyle>
          <a:p>
            <a:pPr>
              <a:defRPr/>
            </a:pPr>
            <a:fld id="{B18943FE-B61E-42FA-AFBC-22D0B1E634B3}" type="datetimeFigureOut">
              <a:rPr lang="en-SG"/>
              <a:pPr>
                <a:defRPr/>
              </a:pPr>
              <a:t>12/7/2012</a:t>
            </a:fld>
            <a:endParaRPr lang="en-SG"/>
          </a:p>
        </p:txBody>
      </p:sp>
      <p:sp>
        <p:nvSpPr>
          <p:cNvPr id="12" name="Footer Placeholder 4"/>
          <p:cNvSpPr>
            <a:spLocks noGrp="1"/>
          </p:cNvSpPr>
          <p:nvPr>
            <p:ph type="ftr" sz="quarter" idx="11"/>
          </p:nvPr>
        </p:nvSpPr>
        <p:spPr/>
        <p:txBody>
          <a:bodyPr/>
          <a:lstStyle>
            <a:lvl1pPr>
              <a:defRPr/>
            </a:lvl1pPr>
          </a:lstStyle>
          <a:p>
            <a:pPr>
              <a:defRPr/>
            </a:pPr>
            <a:endParaRPr lang="en-SG"/>
          </a:p>
        </p:txBody>
      </p:sp>
      <p:sp>
        <p:nvSpPr>
          <p:cNvPr id="13" name="Slide Number Placeholder 5"/>
          <p:cNvSpPr>
            <a:spLocks noGrp="1"/>
          </p:cNvSpPr>
          <p:nvPr>
            <p:ph type="sldNum" sz="quarter" idx="12"/>
          </p:nvPr>
        </p:nvSpPr>
        <p:spPr/>
        <p:txBody>
          <a:bodyPr/>
          <a:lstStyle>
            <a:lvl1pPr>
              <a:defRPr/>
            </a:lvl1pPr>
          </a:lstStyle>
          <a:p>
            <a:pPr>
              <a:defRPr/>
            </a:pPr>
            <a:fld id="{91BA3780-E10E-49CD-9117-D16497051D93}" type="slidenum">
              <a:rPr lang="en-SG"/>
              <a:pPr>
                <a:defRPr/>
              </a:pPr>
              <a:t>‹#›</a:t>
            </a:fld>
            <a:endParaRPr lang="en-SG"/>
          </a:p>
        </p:txBody>
      </p:sp>
    </p:spTree>
    <p:extLst>
      <p:ext uri="{BB962C8B-B14F-4D97-AF65-F5344CB8AC3E}">
        <p14:creationId xmlns:p14="http://schemas.microsoft.com/office/powerpoint/2010/main" val="1959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lvl1pPr>
              <a:defRPr/>
            </a:lvl1pPr>
          </a:lstStyle>
          <a:p>
            <a:pPr>
              <a:defRPr/>
            </a:pPr>
            <a:endParaRPr lang="en-SG"/>
          </a:p>
        </p:txBody>
      </p:sp>
      <p:sp>
        <p:nvSpPr>
          <p:cNvPr id="4" name="Footer Placeholder 3"/>
          <p:cNvSpPr>
            <a:spLocks noGrp="1"/>
          </p:cNvSpPr>
          <p:nvPr>
            <p:ph type="ftr" sz="quarter" idx="11"/>
          </p:nvPr>
        </p:nvSpPr>
        <p:spPr/>
        <p:txBody>
          <a:bodyPr/>
          <a:lstStyle>
            <a:lvl1pPr>
              <a:defRPr/>
            </a:lvl1pPr>
          </a:lstStyle>
          <a:p>
            <a:pPr>
              <a:defRPr/>
            </a:pPr>
            <a:r>
              <a:rPr lang="en-US"/>
              <a:t>Global Education Conference 12 July 2012</a:t>
            </a:r>
            <a:endParaRPr lang="en-SG"/>
          </a:p>
        </p:txBody>
      </p:sp>
      <p:sp>
        <p:nvSpPr>
          <p:cNvPr id="5" name="Slide Number Placeholder 4"/>
          <p:cNvSpPr>
            <a:spLocks noGrp="1"/>
          </p:cNvSpPr>
          <p:nvPr>
            <p:ph type="sldNum" sz="quarter" idx="12"/>
          </p:nvPr>
        </p:nvSpPr>
        <p:spPr/>
        <p:txBody>
          <a:bodyPr/>
          <a:lstStyle>
            <a:lvl1pPr>
              <a:defRPr/>
            </a:lvl1pPr>
          </a:lstStyle>
          <a:p>
            <a:pPr>
              <a:defRPr/>
            </a:pPr>
            <a:fld id="{BE3FD82E-242D-4E62-8C35-249F47F22D36}" type="slidenum">
              <a:rPr lang="en-SG"/>
              <a:pPr>
                <a:defRPr/>
              </a:pPr>
              <a:t>‹#›</a:t>
            </a:fld>
            <a:endParaRPr lang="en-SG"/>
          </a:p>
        </p:txBody>
      </p:sp>
    </p:spTree>
    <p:extLst>
      <p:ext uri="{BB962C8B-B14F-4D97-AF65-F5344CB8AC3E}">
        <p14:creationId xmlns:p14="http://schemas.microsoft.com/office/powerpoint/2010/main" val="1662802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3D9C36DC-F5C9-4A86-B323-C59CEB98D3CE}" type="slidenum">
              <a:rPr lang="en-SG"/>
              <a:pPr>
                <a:defRPr/>
              </a:pPr>
              <a:t>‹#›</a:t>
            </a:fld>
            <a:endParaRPr lang="en-SG"/>
          </a:p>
        </p:txBody>
      </p:sp>
    </p:spTree>
    <p:extLst>
      <p:ext uri="{BB962C8B-B14F-4D97-AF65-F5344CB8AC3E}">
        <p14:creationId xmlns:p14="http://schemas.microsoft.com/office/powerpoint/2010/main" val="217124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9B00B5C3-6194-43B4-97CC-B294103FFE8B}" type="datetimeFigureOut">
              <a:rPr lang="en-SG"/>
              <a:pPr>
                <a:defRPr/>
              </a:pPr>
              <a:t>12/7/2012</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66531DE9-1545-4407-8231-D6FCBAE2F9A2}" type="slidenum">
              <a:rPr lang="en-SG"/>
              <a:pPr>
                <a:defRPr/>
              </a:pPr>
              <a:t>‹#›</a:t>
            </a:fld>
            <a:endParaRPr lang="en-SG"/>
          </a:p>
        </p:txBody>
      </p:sp>
    </p:spTree>
    <p:extLst>
      <p:ext uri="{BB962C8B-B14F-4D97-AF65-F5344CB8AC3E}">
        <p14:creationId xmlns:p14="http://schemas.microsoft.com/office/powerpoint/2010/main" val="3378110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gd name="T0" fmla="*/ 2870172 w 2706"/>
              <a:gd name="T1" fmla="*/ 0 h 640"/>
              <a:gd name="T2" fmla="*/ 2870172 w 2706"/>
              <a:gd name="T3" fmla="*/ 0 h 640"/>
              <a:gd name="T4" fmla="*/ 2748987 w 2706"/>
              <a:gd name="T5" fmla="*/ 20092 h 640"/>
              <a:gd name="T6" fmla="*/ 2625676 w 2706"/>
              <a:gd name="T7" fmla="*/ 42416 h 640"/>
              <a:gd name="T8" fmla="*/ 2500239 w 2706"/>
              <a:gd name="T9" fmla="*/ 66973 h 640"/>
              <a:gd name="T10" fmla="*/ 2370549 w 2706"/>
              <a:gd name="T11" fmla="*/ 91529 h 640"/>
              <a:gd name="T12" fmla="*/ 2238734 w 2706"/>
              <a:gd name="T13" fmla="*/ 120551 h 640"/>
              <a:gd name="T14" fmla="*/ 2102667 w 2706"/>
              <a:gd name="T15" fmla="*/ 149572 h 640"/>
              <a:gd name="T16" fmla="*/ 1964473 w 2706"/>
              <a:gd name="T17" fmla="*/ 183059 h 640"/>
              <a:gd name="T18" fmla="*/ 1822028 w 2706"/>
              <a:gd name="T19" fmla="*/ 216545 h 640"/>
              <a:gd name="T20" fmla="*/ 1822028 w 2706"/>
              <a:gd name="T21" fmla="*/ 216545 h 640"/>
              <a:gd name="T22" fmla="*/ 1564775 w 2706"/>
              <a:gd name="T23" fmla="*/ 281285 h 640"/>
              <a:gd name="T24" fmla="*/ 1313901 w 2706"/>
              <a:gd name="T25" fmla="*/ 339328 h 640"/>
              <a:gd name="T26" fmla="*/ 1073657 w 2706"/>
              <a:gd name="T27" fmla="*/ 392906 h 640"/>
              <a:gd name="T28" fmla="*/ 841917 w 2706"/>
              <a:gd name="T29" fmla="*/ 444252 h 640"/>
              <a:gd name="T30" fmla="*/ 620808 w 2706"/>
              <a:gd name="T31" fmla="*/ 488900 h 640"/>
              <a:gd name="T32" fmla="*/ 406076 w 2706"/>
              <a:gd name="T33" fmla="*/ 529084 h 640"/>
              <a:gd name="T34" fmla="*/ 199849 w 2706"/>
              <a:gd name="T35" fmla="*/ 567035 h 640"/>
              <a:gd name="T36" fmla="*/ 0 w 2706"/>
              <a:gd name="T37" fmla="*/ 600521 h 640"/>
              <a:gd name="T38" fmla="*/ 0 w 2706"/>
              <a:gd name="T39" fmla="*/ 600521 h 640"/>
              <a:gd name="T40" fmla="*/ 138193 w 2706"/>
              <a:gd name="T41" fmla="*/ 620613 h 640"/>
              <a:gd name="T42" fmla="*/ 270009 w 2706"/>
              <a:gd name="T43" fmla="*/ 638473 h 640"/>
              <a:gd name="T44" fmla="*/ 397572 w 2706"/>
              <a:gd name="T45" fmla="*/ 654100 h 640"/>
              <a:gd name="T46" fmla="*/ 523009 w 2706"/>
              <a:gd name="T47" fmla="*/ 667494 h 640"/>
              <a:gd name="T48" fmla="*/ 644194 w 2706"/>
              <a:gd name="T49" fmla="*/ 680889 h 640"/>
              <a:gd name="T50" fmla="*/ 761127 w 2706"/>
              <a:gd name="T51" fmla="*/ 689818 h 640"/>
              <a:gd name="T52" fmla="*/ 873808 w 2706"/>
              <a:gd name="T53" fmla="*/ 698748 h 640"/>
              <a:gd name="T54" fmla="*/ 984363 w 2706"/>
              <a:gd name="T55" fmla="*/ 705445 h 640"/>
              <a:gd name="T56" fmla="*/ 1092791 w 2706"/>
              <a:gd name="T57" fmla="*/ 709910 h 640"/>
              <a:gd name="T58" fmla="*/ 1196968 w 2706"/>
              <a:gd name="T59" fmla="*/ 712143 h 640"/>
              <a:gd name="T60" fmla="*/ 1296892 w 2706"/>
              <a:gd name="T61" fmla="*/ 714375 h 640"/>
              <a:gd name="T62" fmla="*/ 1394691 w 2706"/>
              <a:gd name="T63" fmla="*/ 714375 h 640"/>
              <a:gd name="T64" fmla="*/ 1490363 w 2706"/>
              <a:gd name="T65" fmla="*/ 712143 h 640"/>
              <a:gd name="T66" fmla="*/ 1583910 w 2706"/>
              <a:gd name="T67" fmla="*/ 709910 h 640"/>
              <a:gd name="T68" fmla="*/ 1673204 w 2706"/>
              <a:gd name="T69" fmla="*/ 705445 h 640"/>
              <a:gd name="T70" fmla="*/ 1760372 w 2706"/>
              <a:gd name="T71" fmla="*/ 698748 h 640"/>
              <a:gd name="T72" fmla="*/ 1843288 w 2706"/>
              <a:gd name="T73" fmla="*/ 692051 h 640"/>
              <a:gd name="T74" fmla="*/ 1926204 w 2706"/>
              <a:gd name="T75" fmla="*/ 683121 h 640"/>
              <a:gd name="T76" fmla="*/ 2004868 w 2706"/>
              <a:gd name="T77" fmla="*/ 671959 h 640"/>
              <a:gd name="T78" fmla="*/ 2083532 w 2706"/>
              <a:gd name="T79" fmla="*/ 660797 h 640"/>
              <a:gd name="T80" fmla="*/ 2157944 w 2706"/>
              <a:gd name="T81" fmla="*/ 647402 h 640"/>
              <a:gd name="T82" fmla="*/ 2232356 w 2706"/>
              <a:gd name="T83" fmla="*/ 634008 h 640"/>
              <a:gd name="T84" fmla="*/ 2302516 w 2706"/>
              <a:gd name="T85" fmla="*/ 618381 h 640"/>
              <a:gd name="T86" fmla="*/ 2372675 w 2706"/>
              <a:gd name="T87" fmla="*/ 602754 h 640"/>
              <a:gd name="T88" fmla="*/ 2440709 w 2706"/>
              <a:gd name="T89" fmla="*/ 584895 h 640"/>
              <a:gd name="T90" fmla="*/ 2506617 w 2706"/>
              <a:gd name="T91" fmla="*/ 567035 h 640"/>
              <a:gd name="T92" fmla="*/ 2570398 w 2706"/>
              <a:gd name="T93" fmla="*/ 546943 h 640"/>
              <a:gd name="T94" fmla="*/ 2634180 w 2706"/>
              <a:gd name="T95" fmla="*/ 526852 h 640"/>
              <a:gd name="T96" fmla="*/ 2755365 w 2706"/>
              <a:gd name="T97" fmla="*/ 482203 h 640"/>
              <a:gd name="T98" fmla="*/ 2872298 w 2706"/>
              <a:gd name="T99" fmla="*/ 435322 h 640"/>
              <a:gd name="T100" fmla="*/ 2872298 w 2706"/>
              <a:gd name="T101" fmla="*/ 435322 h 640"/>
              <a:gd name="T102" fmla="*/ 2876550 w 2706"/>
              <a:gd name="T103" fmla="*/ 433090 h 640"/>
              <a:gd name="T104" fmla="*/ 2876550 w 2706"/>
              <a:gd name="T105" fmla="*/ 433090 h 640"/>
              <a:gd name="T106" fmla="*/ 2876550 w 2706"/>
              <a:gd name="T107" fmla="*/ 0 h 640"/>
              <a:gd name="T108" fmla="*/ 2876550 w 2706"/>
              <a:gd name="T109" fmla="*/ 0 h 640"/>
              <a:gd name="T110" fmla="*/ 2870172 w 2706"/>
              <a:gd name="T111" fmla="*/ 0 h 640"/>
              <a:gd name="T112" fmla="*/ 2870172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6" name="Freeform 18"/>
          <p:cNvSpPr>
            <a:spLocks/>
          </p:cNvSpPr>
          <p:nvPr/>
        </p:nvSpPr>
        <p:spPr bwMode="hidden">
          <a:xfrm>
            <a:off x="2619375" y="4075113"/>
            <a:ext cx="5545138" cy="850900"/>
          </a:xfrm>
          <a:custGeom>
            <a:avLst/>
            <a:gdLst>
              <a:gd name="T0" fmla="*/ 5545138 w 5216"/>
              <a:gd name="T1" fmla="*/ 797300 h 762"/>
              <a:gd name="T2" fmla="*/ 5298498 w 5216"/>
              <a:gd name="T3" fmla="*/ 766033 h 762"/>
              <a:gd name="T4" fmla="*/ 4760569 w 5216"/>
              <a:gd name="T5" fmla="*/ 681167 h 762"/>
              <a:gd name="T6" fmla="*/ 4160980 w 5216"/>
              <a:gd name="T7" fmla="*/ 567267 h 762"/>
              <a:gd name="T8" fmla="*/ 3493352 w 5216"/>
              <a:gd name="T9" fmla="*/ 417633 h 762"/>
              <a:gd name="T10" fmla="*/ 3131897 w 5216"/>
              <a:gd name="T11" fmla="*/ 330533 h 762"/>
              <a:gd name="T12" fmla="*/ 2851239 w 5216"/>
              <a:gd name="T13" fmla="*/ 263533 h 762"/>
              <a:gd name="T14" fmla="*/ 2583337 w 5216"/>
              <a:gd name="T15" fmla="*/ 205467 h 762"/>
              <a:gd name="T16" fmla="*/ 2328193 w 5216"/>
              <a:gd name="T17" fmla="*/ 156333 h 762"/>
              <a:gd name="T18" fmla="*/ 2083679 w 5216"/>
              <a:gd name="T19" fmla="*/ 113900 h 762"/>
              <a:gd name="T20" fmla="*/ 1849797 w 5216"/>
              <a:gd name="T21" fmla="*/ 80400 h 762"/>
              <a:gd name="T22" fmla="*/ 1418178 w 5216"/>
              <a:gd name="T23" fmla="*/ 31267 h 762"/>
              <a:gd name="T24" fmla="*/ 1031209 w 5216"/>
              <a:gd name="T25" fmla="*/ 4467 h 762"/>
              <a:gd name="T26" fmla="*/ 684637 w 5216"/>
              <a:gd name="T27" fmla="*/ 0 h 762"/>
              <a:gd name="T28" fmla="*/ 380590 w 5216"/>
              <a:gd name="T29" fmla="*/ 11167 h 762"/>
              <a:gd name="T30" fmla="*/ 116941 w 5216"/>
              <a:gd name="T31" fmla="*/ 35733 h 762"/>
              <a:gd name="T32" fmla="*/ 0 w 5216"/>
              <a:gd name="T33" fmla="*/ 53600 h 762"/>
              <a:gd name="T34" fmla="*/ 333814 w 5216"/>
              <a:gd name="T35" fmla="*/ 96033 h 762"/>
              <a:gd name="T36" fmla="*/ 693142 w 5216"/>
              <a:gd name="T37" fmla="*/ 156333 h 762"/>
              <a:gd name="T38" fmla="*/ 1077985 w 5216"/>
              <a:gd name="T39" fmla="*/ 234500 h 762"/>
              <a:gd name="T40" fmla="*/ 1490468 w 5216"/>
              <a:gd name="T41" fmla="*/ 330533 h 762"/>
              <a:gd name="T42" fmla="*/ 1866806 w 5216"/>
              <a:gd name="T43" fmla="*/ 422100 h 762"/>
              <a:gd name="T44" fmla="*/ 2559949 w 5216"/>
              <a:gd name="T45" fmla="*/ 576200 h 762"/>
              <a:gd name="T46" fmla="*/ 2878879 w 5216"/>
              <a:gd name="T47" fmla="*/ 638733 h 762"/>
              <a:gd name="T48" fmla="*/ 3180800 w 5216"/>
              <a:gd name="T49" fmla="*/ 692333 h 762"/>
              <a:gd name="T50" fmla="*/ 3465711 w 5216"/>
              <a:gd name="T51" fmla="*/ 739233 h 762"/>
              <a:gd name="T52" fmla="*/ 3733613 w 5216"/>
              <a:gd name="T53" fmla="*/ 774967 h 762"/>
              <a:gd name="T54" fmla="*/ 3986631 w 5216"/>
              <a:gd name="T55" fmla="*/ 806233 h 762"/>
              <a:gd name="T56" fmla="*/ 4224766 w 5216"/>
              <a:gd name="T57" fmla="*/ 826333 h 762"/>
              <a:gd name="T58" fmla="*/ 4448017 w 5216"/>
              <a:gd name="T59" fmla="*/ 841967 h 762"/>
              <a:gd name="T60" fmla="*/ 4660637 w 5216"/>
              <a:gd name="T61" fmla="*/ 850900 h 762"/>
              <a:gd name="T62" fmla="*/ 4858374 w 5216"/>
              <a:gd name="T63" fmla="*/ 850900 h 762"/>
              <a:gd name="T64" fmla="*/ 5045480 w 5216"/>
              <a:gd name="T65" fmla="*/ 846433 h 762"/>
              <a:gd name="T66" fmla="*/ 5221955 w 5216"/>
              <a:gd name="T67" fmla="*/ 835267 h 762"/>
              <a:gd name="T68" fmla="*/ 5387799 w 5216"/>
              <a:gd name="T69" fmla="*/ 817400 h 762"/>
              <a:gd name="T70" fmla="*/ 5545138 w 5216"/>
              <a:gd name="T71" fmla="*/ 797300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7" name="Freeform 22"/>
          <p:cNvSpPr>
            <a:spLocks/>
          </p:cNvSpPr>
          <p:nvPr/>
        </p:nvSpPr>
        <p:spPr bwMode="hidden">
          <a:xfrm>
            <a:off x="2828925" y="4087813"/>
            <a:ext cx="5467350" cy="774700"/>
          </a:xfrm>
          <a:custGeom>
            <a:avLst/>
            <a:gdLst>
              <a:gd name="T0" fmla="*/ 0 w 5144"/>
              <a:gd name="T1" fmla="*/ 78140 h 694"/>
              <a:gd name="T2" fmla="*/ 0 w 5144"/>
              <a:gd name="T3" fmla="*/ 78140 h 694"/>
              <a:gd name="T4" fmla="*/ 19131 w 5144"/>
              <a:gd name="T5" fmla="*/ 73675 h 694"/>
              <a:gd name="T6" fmla="*/ 76526 w 5144"/>
              <a:gd name="T7" fmla="*/ 62512 h 694"/>
              <a:gd name="T8" fmla="*/ 174309 w 5144"/>
              <a:gd name="T9" fmla="*/ 46884 h 694"/>
              <a:gd name="T10" fmla="*/ 238081 w 5144"/>
              <a:gd name="T11" fmla="*/ 37954 h 694"/>
              <a:gd name="T12" fmla="*/ 312481 w 5144"/>
              <a:gd name="T13" fmla="*/ 29023 h 694"/>
              <a:gd name="T14" fmla="*/ 395384 w 5144"/>
              <a:gd name="T15" fmla="*/ 22326 h 694"/>
              <a:gd name="T16" fmla="*/ 491041 w 5144"/>
              <a:gd name="T17" fmla="*/ 15628 h 694"/>
              <a:gd name="T18" fmla="*/ 595201 w 5144"/>
              <a:gd name="T19" fmla="*/ 8930 h 694"/>
              <a:gd name="T20" fmla="*/ 712116 w 5144"/>
              <a:gd name="T21" fmla="*/ 4465 h 694"/>
              <a:gd name="T22" fmla="*/ 839659 w 5144"/>
              <a:gd name="T23" fmla="*/ 2233 h 694"/>
              <a:gd name="T24" fmla="*/ 977831 w 5144"/>
              <a:gd name="T25" fmla="*/ 0 h 694"/>
              <a:gd name="T26" fmla="*/ 1126631 w 5144"/>
              <a:gd name="T27" fmla="*/ 2233 h 694"/>
              <a:gd name="T28" fmla="*/ 1286060 w 5144"/>
              <a:gd name="T29" fmla="*/ 6698 h 694"/>
              <a:gd name="T30" fmla="*/ 1458243 w 5144"/>
              <a:gd name="T31" fmla="*/ 15628 h 694"/>
              <a:gd name="T32" fmla="*/ 1641055 w 5144"/>
              <a:gd name="T33" fmla="*/ 26791 h 694"/>
              <a:gd name="T34" fmla="*/ 1834496 w 5144"/>
              <a:gd name="T35" fmla="*/ 44651 h 694"/>
              <a:gd name="T36" fmla="*/ 2040691 w 5144"/>
              <a:gd name="T37" fmla="*/ 64744 h 694"/>
              <a:gd name="T38" fmla="*/ 2259640 w 5144"/>
              <a:gd name="T39" fmla="*/ 89303 h 694"/>
              <a:gd name="T40" fmla="*/ 2489217 w 5144"/>
              <a:gd name="T41" fmla="*/ 118326 h 694"/>
              <a:gd name="T42" fmla="*/ 2731549 w 5144"/>
              <a:gd name="T43" fmla="*/ 154047 h 694"/>
              <a:gd name="T44" fmla="*/ 2984510 w 5144"/>
              <a:gd name="T45" fmla="*/ 194233 h 694"/>
              <a:gd name="T46" fmla="*/ 3250225 w 5144"/>
              <a:gd name="T47" fmla="*/ 241117 h 694"/>
              <a:gd name="T48" fmla="*/ 3528694 w 5144"/>
              <a:gd name="T49" fmla="*/ 296931 h 694"/>
              <a:gd name="T50" fmla="*/ 3819918 w 5144"/>
              <a:gd name="T51" fmla="*/ 357210 h 694"/>
              <a:gd name="T52" fmla="*/ 4123895 w 5144"/>
              <a:gd name="T53" fmla="*/ 424187 h 694"/>
              <a:gd name="T54" fmla="*/ 4440628 w 5144"/>
              <a:gd name="T55" fmla="*/ 500095 h 694"/>
              <a:gd name="T56" fmla="*/ 4770114 w 5144"/>
              <a:gd name="T57" fmla="*/ 582699 h 694"/>
              <a:gd name="T58" fmla="*/ 5112355 w 5144"/>
              <a:gd name="T59" fmla="*/ 674235 h 694"/>
              <a:gd name="T60" fmla="*/ 5467350 w 5144"/>
              <a:gd name="T61" fmla="*/ 774700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8" name="Freeform 26"/>
          <p:cNvSpPr>
            <a:spLocks/>
          </p:cNvSpPr>
          <p:nvPr/>
        </p:nvSpPr>
        <p:spPr bwMode="hidden">
          <a:xfrm>
            <a:off x="5610225" y="4073525"/>
            <a:ext cx="3306763" cy="652463"/>
          </a:xfrm>
          <a:custGeom>
            <a:avLst/>
            <a:gdLst>
              <a:gd name="T0" fmla="*/ 0 w 3112"/>
              <a:gd name="T1" fmla="*/ 652463 h 584"/>
              <a:gd name="T2" fmla="*/ 0 w 3112"/>
              <a:gd name="T3" fmla="*/ 652463 h 584"/>
              <a:gd name="T4" fmla="*/ 95633 w 3112"/>
              <a:gd name="T5" fmla="*/ 625649 h 584"/>
              <a:gd name="T6" fmla="*/ 357028 w 3112"/>
              <a:gd name="T7" fmla="*/ 556381 h 584"/>
              <a:gd name="T8" fmla="*/ 537668 w 3112"/>
              <a:gd name="T9" fmla="*/ 509457 h 584"/>
              <a:gd name="T10" fmla="*/ 745934 w 3112"/>
              <a:gd name="T11" fmla="*/ 458065 h 584"/>
              <a:gd name="T12" fmla="*/ 977578 w 3112"/>
              <a:gd name="T13" fmla="*/ 402203 h 584"/>
              <a:gd name="T14" fmla="*/ 1226223 w 3112"/>
              <a:gd name="T15" fmla="*/ 341873 h 584"/>
              <a:gd name="T16" fmla="*/ 1489743 w 3112"/>
              <a:gd name="T17" fmla="*/ 283777 h 584"/>
              <a:gd name="T18" fmla="*/ 1759640 w 3112"/>
              <a:gd name="T19" fmla="*/ 225681 h 584"/>
              <a:gd name="T20" fmla="*/ 2035912 w 3112"/>
              <a:gd name="T21" fmla="*/ 172054 h 584"/>
              <a:gd name="T22" fmla="*/ 2310059 w 3112"/>
              <a:gd name="T23" fmla="*/ 120661 h 584"/>
              <a:gd name="T24" fmla="*/ 2446070 w 3112"/>
              <a:gd name="T25" fmla="*/ 98316 h 584"/>
              <a:gd name="T26" fmla="*/ 2577830 w 3112"/>
              <a:gd name="T27" fmla="*/ 75972 h 584"/>
              <a:gd name="T28" fmla="*/ 2709591 w 3112"/>
              <a:gd name="T29" fmla="*/ 58096 h 584"/>
              <a:gd name="T30" fmla="*/ 2837101 w 3112"/>
              <a:gd name="T31" fmla="*/ 40220 h 584"/>
              <a:gd name="T32" fmla="*/ 2962486 w 3112"/>
              <a:gd name="T33" fmla="*/ 26814 h 584"/>
              <a:gd name="T34" fmla="*/ 3081495 w 3112"/>
              <a:gd name="T35" fmla="*/ 15641 h 584"/>
              <a:gd name="T36" fmla="*/ 3196254 w 3112"/>
              <a:gd name="T37" fmla="*/ 6703 h 584"/>
              <a:gd name="T38" fmla="*/ 3306763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9" name="Freeform 10"/>
          <p:cNvSpPr>
            <a:spLocks/>
          </p:cNvSpPr>
          <p:nvPr/>
        </p:nvSpPr>
        <p:spPr bwMode="hidden">
          <a:xfrm>
            <a:off x="211138" y="4059238"/>
            <a:ext cx="8723312" cy="1328737"/>
          </a:xfrm>
          <a:custGeom>
            <a:avLst/>
            <a:gdLst>
              <a:gd name="T0" fmla="*/ 8719055 w 8196"/>
              <a:gd name="T1" fmla="*/ 570733 h 1192"/>
              <a:gd name="T2" fmla="*/ 8557275 w 8196"/>
              <a:gd name="T3" fmla="*/ 635386 h 1192"/>
              <a:gd name="T4" fmla="*/ 8384853 w 8196"/>
              <a:gd name="T5" fmla="*/ 691122 h 1192"/>
              <a:gd name="T6" fmla="*/ 8201787 w 8196"/>
              <a:gd name="T7" fmla="*/ 742398 h 1192"/>
              <a:gd name="T8" fmla="*/ 8005948 w 8196"/>
              <a:gd name="T9" fmla="*/ 782528 h 1192"/>
              <a:gd name="T10" fmla="*/ 7793081 w 8196"/>
              <a:gd name="T11" fmla="*/ 813740 h 1192"/>
              <a:gd name="T12" fmla="*/ 7563184 w 8196"/>
              <a:gd name="T13" fmla="*/ 836034 h 1192"/>
              <a:gd name="T14" fmla="*/ 7314129 w 8196"/>
              <a:gd name="T15" fmla="*/ 849411 h 1192"/>
              <a:gd name="T16" fmla="*/ 7043787 w 8196"/>
              <a:gd name="T17" fmla="*/ 847181 h 1192"/>
              <a:gd name="T18" fmla="*/ 6750030 w 8196"/>
              <a:gd name="T19" fmla="*/ 836034 h 1192"/>
              <a:gd name="T20" fmla="*/ 6430729 w 8196"/>
              <a:gd name="T21" fmla="*/ 809281 h 1192"/>
              <a:gd name="T22" fmla="*/ 6083754 w 8196"/>
              <a:gd name="T23" fmla="*/ 769151 h 1192"/>
              <a:gd name="T24" fmla="*/ 5709108 w 8196"/>
              <a:gd name="T25" fmla="*/ 715645 h 1192"/>
              <a:gd name="T26" fmla="*/ 5302531 w 8196"/>
              <a:gd name="T27" fmla="*/ 644304 h 1192"/>
              <a:gd name="T28" fmla="*/ 4861895 w 8196"/>
              <a:gd name="T29" fmla="*/ 557356 h 1192"/>
              <a:gd name="T30" fmla="*/ 4387200 w 8196"/>
              <a:gd name="T31" fmla="*/ 452573 h 1192"/>
              <a:gd name="T32" fmla="*/ 3874189 w 8196"/>
              <a:gd name="T33" fmla="*/ 329955 h 1192"/>
              <a:gd name="T34" fmla="*/ 3614491 w 8196"/>
              <a:gd name="T35" fmla="*/ 267531 h 1192"/>
              <a:gd name="T36" fmla="*/ 3122767 w 8196"/>
              <a:gd name="T37" fmla="*/ 164977 h 1192"/>
              <a:gd name="T38" fmla="*/ 2673616 w 8196"/>
              <a:gd name="T39" fmla="*/ 91406 h 1192"/>
              <a:gd name="T40" fmla="*/ 2262782 w 8196"/>
              <a:gd name="T41" fmla="*/ 40130 h 1192"/>
              <a:gd name="T42" fmla="*/ 1890264 w 8196"/>
              <a:gd name="T43" fmla="*/ 11147 h 1192"/>
              <a:gd name="T44" fmla="*/ 1556062 w 8196"/>
              <a:gd name="T45" fmla="*/ 0 h 1192"/>
              <a:gd name="T46" fmla="*/ 1258047 w 8196"/>
              <a:gd name="T47" fmla="*/ 4459 h 1192"/>
              <a:gd name="T48" fmla="*/ 994091 w 8196"/>
              <a:gd name="T49" fmla="*/ 22294 h 1192"/>
              <a:gd name="T50" fmla="*/ 762066 w 8196"/>
              <a:gd name="T51" fmla="*/ 49047 h 1192"/>
              <a:gd name="T52" fmla="*/ 564099 w 8196"/>
              <a:gd name="T53" fmla="*/ 82489 h 1192"/>
              <a:gd name="T54" fmla="*/ 398062 w 8196"/>
              <a:gd name="T55" fmla="*/ 120389 h 1192"/>
              <a:gd name="T56" fmla="*/ 263956 w 8196"/>
              <a:gd name="T57" fmla="*/ 160519 h 1192"/>
              <a:gd name="T58" fmla="*/ 157522 w 8196"/>
              <a:gd name="T59" fmla="*/ 196189 h 1192"/>
              <a:gd name="T60" fmla="*/ 51088 w 8196"/>
              <a:gd name="T61" fmla="*/ 240778 h 1192"/>
              <a:gd name="T62" fmla="*/ 0 w 8196"/>
              <a:gd name="T63" fmla="*/ 267531 h 1192"/>
              <a:gd name="T64" fmla="*/ 8719055 w 8196"/>
              <a:gd name="T65" fmla="*/ 1328737 h 1192"/>
              <a:gd name="T66" fmla="*/ 8723312 w 8196"/>
              <a:gd name="T67" fmla="*/ 1322049 h 1192"/>
              <a:gd name="T68" fmla="*/ 8723312 w 8196"/>
              <a:gd name="T69" fmla="*/ 568503 h 1192"/>
              <a:gd name="T70" fmla="*/ 8719055 w 8196"/>
              <a:gd name="T71" fmla="*/ 570733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1205866E-2D75-4645-BFFD-0B41115A126B}" type="datetimeFigureOut">
              <a:rPr lang="en-SG"/>
              <a:pPr>
                <a:defRPr/>
              </a:pPr>
              <a:t>12/7/2012</a:t>
            </a:fld>
            <a:endParaRPr lang="en-SG"/>
          </a:p>
        </p:txBody>
      </p:sp>
      <p:sp>
        <p:nvSpPr>
          <p:cNvPr id="11" name="Footer Placeholder 4"/>
          <p:cNvSpPr>
            <a:spLocks noGrp="1"/>
          </p:cNvSpPr>
          <p:nvPr>
            <p:ph type="ftr" sz="quarter" idx="11"/>
          </p:nvPr>
        </p:nvSpPr>
        <p:spPr/>
        <p:txBody>
          <a:bodyPr/>
          <a:lstStyle>
            <a:lvl1pPr>
              <a:defRPr/>
            </a:lvl1pPr>
          </a:lstStyle>
          <a:p>
            <a:pPr>
              <a:defRPr/>
            </a:pPr>
            <a:endParaRPr lang="en-SG"/>
          </a:p>
        </p:txBody>
      </p:sp>
      <p:sp>
        <p:nvSpPr>
          <p:cNvPr id="12" name="Slide Number Placeholder 5"/>
          <p:cNvSpPr>
            <a:spLocks noGrp="1"/>
          </p:cNvSpPr>
          <p:nvPr>
            <p:ph type="sldNum" sz="quarter" idx="12"/>
          </p:nvPr>
        </p:nvSpPr>
        <p:spPr/>
        <p:txBody>
          <a:bodyPr/>
          <a:lstStyle>
            <a:lvl1pPr>
              <a:defRPr/>
            </a:lvl1pPr>
          </a:lstStyle>
          <a:p>
            <a:pPr>
              <a:defRPr/>
            </a:pPr>
            <a:fld id="{2AC1919E-C364-4769-9A34-304CEBF1CE1F}" type="slidenum">
              <a:rPr lang="en-SG"/>
              <a:pPr>
                <a:defRPr/>
              </a:pPr>
              <a:t>‹#›</a:t>
            </a:fld>
            <a:endParaRPr lang="en-SG"/>
          </a:p>
        </p:txBody>
      </p:sp>
    </p:spTree>
    <p:extLst>
      <p:ext uri="{BB962C8B-B14F-4D97-AF65-F5344CB8AC3E}">
        <p14:creationId xmlns:p14="http://schemas.microsoft.com/office/powerpoint/2010/main" val="229057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5"/>
          </p:nvPr>
        </p:nvSpPr>
        <p:spPr/>
        <p:txBody>
          <a:bodyPr/>
          <a:lstStyle>
            <a:lvl1pPr>
              <a:defRPr/>
            </a:lvl1pPr>
          </a:lstStyle>
          <a:p>
            <a:pPr>
              <a:defRPr/>
            </a:pPr>
            <a:fld id="{D13F8269-3DFC-4EFE-9C57-25B488D5A7C7}" type="datetimeFigureOut">
              <a:rPr lang="en-SG"/>
              <a:pPr>
                <a:defRPr/>
              </a:pPr>
              <a:t>12/7/2012</a:t>
            </a:fld>
            <a:endParaRPr lang="en-SG"/>
          </a:p>
        </p:txBody>
      </p:sp>
      <p:sp>
        <p:nvSpPr>
          <p:cNvPr id="6" name="Footer Placeholder 5"/>
          <p:cNvSpPr>
            <a:spLocks noGrp="1"/>
          </p:cNvSpPr>
          <p:nvPr>
            <p:ph type="ftr" sz="quarter" idx="16"/>
          </p:nvPr>
        </p:nvSpPr>
        <p:spPr/>
        <p:txBody>
          <a:bodyPr/>
          <a:lstStyle>
            <a:lvl1pPr>
              <a:defRPr/>
            </a:lvl1pPr>
          </a:lstStyle>
          <a:p>
            <a:pPr>
              <a:defRPr/>
            </a:pPr>
            <a:endParaRPr lang="en-SG"/>
          </a:p>
        </p:txBody>
      </p:sp>
      <p:sp>
        <p:nvSpPr>
          <p:cNvPr id="7" name="Slide Number Placeholder 6"/>
          <p:cNvSpPr>
            <a:spLocks noGrp="1"/>
          </p:cNvSpPr>
          <p:nvPr>
            <p:ph type="sldNum" sz="quarter" idx="17"/>
          </p:nvPr>
        </p:nvSpPr>
        <p:spPr/>
        <p:txBody>
          <a:bodyPr/>
          <a:lstStyle>
            <a:lvl1pPr>
              <a:defRPr/>
            </a:lvl1pPr>
          </a:lstStyle>
          <a:p>
            <a:pPr>
              <a:defRPr/>
            </a:pPr>
            <a:fld id="{A43A4E3D-935C-4F4F-825F-9A730BD9AFDD}" type="slidenum">
              <a:rPr lang="en-SG"/>
              <a:pPr>
                <a:defRPr/>
              </a:pPr>
              <a:t>‹#›</a:t>
            </a:fld>
            <a:endParaRPr lang="en-SG"/>
          </a:p>
        </p:txBody>
      </p:sp>
    </p:spTree>
    <p:extLst>
      <p:ext uri="{BB962C8B-B14F-4D97-AF65-F5344CB8AC3E}">
        <p14:creationId xmlns:p14="http://schemas.microsoft.com/office/powerpoint/2010/main" val="180199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fld id="{52C25A9D-4F47-4450-BC23-CB475F945D90}" type="datetimeFigureOut">
              <a:rPr lang="en-SG"/>
              <a:pPr>
                <a:defRPr/>
              </a:pPr>
              <a:t>12/7/2012</a:t>
            </a:fld>
            <a:endParaRPr lang="en-SG"/>
          </a:p>
        </p:txBody>
      </p:sp>
      <p:sp>
        <p:nvSpPr>
          <p:cNvPr id="8" name="Footer Placeholder 7"/>
          <p:cNvSpPr>
            <a:spLocks noGrp="1"/>
          </p:cNvSpPr>
          <p:nvPr>
            <p:ph type="ftr" sz="quarter" idx="11"/>
          </p:nvPr>
        </p:nvSpPr>
        <p:spPr/>
        <p:txBody>
          <a:bodyPr/>
          <a:lstStyle>
            <a:lvl1pPr>
              <a:defRPr/>
            </a:lvl1pPr>
          </a:lstStyle>
          <a:p>
            <a:pPr>
              <a:defRPr/>
            </a:pPr>
            <a:endParaRPr lang="en-SG"/>
          </a:p>
        </p:txBody>
      </p:sp>
      <p:sp>
        <p:nvSpPr>
          <p:cNvPr id="9" name="Slide Number Placeholder 8"/>
          <p:cNvSpPr>
            <a:spLocks noGrp="1"/>
          </p:cNvSpPr>
          <p:nvPr>
            <p:ph type="sldNum" sz="quarter" idx="12"/>
          </p:nvPr>
        </p:nvSpPr>
        <p:spPr/>
        <p:txBody>
          <a:bodyPr/>
          <a:lstStyle>
            <a:lvl1pPr>
              <a:defRPr/>
            </a:lvl1pPr>
          </a:lstStyle>
          <a:p>
            <a:pPr>
              <a:defRPr/>
            </a:pPr>
            <a:fld id="{8164D832-72AC-4763-BDD0-9F228CB44020}" type="slidenum">
              <a:rPr lang="en-SG"/>
              <a:pPr>
                <a:defRPr/>
              </a:pPr>
              <a:t>‹#›</a:t>
            </a:fld>
            <a:endParaRPr lang="en-SG"/>
          </a:p>
        </p:txBody>
      </p:sp>
    </p:spTree>
    <p:extLst>
      <p:ext uri="{BB962C8B-B14F-4D97-AF65-F5344CB8AC3E}">
        <p14:creationId xmlns:p14="http://schemas.microsoft.com/office/powerpoint/2010/main" val="392967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3C3D0C68-B685-4887-A4C6-73FCD5EFF43F}" type="datetimeFigureOut">
              <a:rPr lang="en-SG"/>
              <a:pPr>
                <a:defRPr/>
              </a:pPr>
              <a:t>12/7/2012</a:t>
            </a:fld>
            <a:endParaRPr lang="en-SG"/>
          </a:p>
        </p:txBody>
      </p:sp>
      <p:sp>
        <p:nvSpPr>
          <p:cNvPr id="4" name="Footer Placeholder 3"/>
          <p:cNvSpPr>
            <a:spLocks noGrp="1"/>
          </p:cNvSpPr>
          <p:nvPr>
            <p:ph type="ftr" sz="quarter" idx="11"/>
          </p:nvPr>
        </p:nvSpPr>
        <p:spPr/>
        <p:txBody>
          <a:bodyPr/>
          <a:lstStyle>
            <a:lvl1pPr>
              <a:defRPr/>
            </a:lvl1pPr>
          </a:lstStyle>
          <a:p>
            <a:pPr>
              <a:defRPr/>
            </a:pPr>
            <a:endParaRPr lang="en-SG"/>
          </a:p>
        </p:txBody>
      </p:sp>
      <p:sp>
        <p:nvSpPr>
          <p:cNvPr id="5" name="Slide Number Placeholder 4"/>
          <p:cNvSpPr>
            <a:spLocks noGrp="1"/>
          </p:cNvSpPr>
          <p:nvPr>
            <p:ph type="sldNum" sz="quarter" idx="12"/>
          </p:nvPr>
        </p:nvSpPr>
        <p:spPr/>
        <p:txBody>
          <a:bodyPr/>
          <a:lstStyle>
            <a:lvl1pPr>
              <a:defRPr/>
            </a:lvl1pPr>
          </a:lstStyle>
          <a:p>
            <a:pPr>
              <a:defRPr/>
            </a:pPr>
            <a:fld id="{E724CBFE-2888-40FF-B1EC-37C6D14B7273}" type="slidenum">
              <a:rPr lang="en-SG"/>
              <a:pPr>
                <a:defRPr/>
              </a:pPr>
              <a:t>‹#›</a:t>
            </a:fld>
            <a:endParaRPr lang="en-SG"/>
          </a:p>
        </p:txBody>
      </p:sp>
    </p:spTree>
    <p:extLst>
      <p:ext uri="{BB962C8B-B14F-4D97-AF65-F5344CB8AC3E}">
        <p14:creationId xmlns:p14="http://schemas.microsoft.com/office/powerpoint/2010/main" val="2566610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1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5"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6"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7"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8" name="Freeform 25"/>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grpSp>
      <p:sp>
        <p:nvSpPr>
          <p:cNvPr id="9" name="Date Placeholder 1"/>
          <p:cNvSpPr>
            <a:spLocks noGrp="1"/>
          </p:cNvSpPr>
          <p:nvPr>
            <p:ph type="dt" sz="half" idx="10"/>
          </p:nvPr>
        </p:nvSpPr>
        <p:spPr/>
        <p:txBody>
          <a:bodyPr/>
          <a:lstStyle>
            <a:lvl1pPr>
              <a:defRPr/>
            </a:lvl1pPr>
          </a:lstStyle>
          <a:p>
            <a:pPr>
              <a:defRPr/>
            </a:pPr>
            <a:fld id="{37F179C9-F975-48F0-AEA8-E45FD17F35AC}" type="datetimeFigureOut">
              <a:rPr lang="en-SG"/>
              <a:pPr>
                <a:defRPr/>
              </a:pPr>
              <a:t>12/7/2012</a:t>
            </a:fld>
            <a:endParaRPr lang="en-SG"/>
          </a:p>
        </p:txBody>
      </p:sp>
      <p:sp>
        <p:nvSpPr>
          <p:cNvPr id="10" name="Footer Placeholder 2"/>
          <p:cNvSpPr>
            <a:spLocks noGrp="1"/>
          </p:cNvSpPr>
          <p:nvPr>
            <p:ph type="ftr" sz="quarter" idx="11"/>
          </p:nvPr>
        </p:nvSpPr>
        <p:spPr/>
        <p:txBody>
          <a:bodyPr/>
          <a:lstStyle>
            <a:lvl1pPr>
              <a:defRPr/>
            </a:lvl1pPr>
          </a:lstStyle>
          <a:p>
            <a:pPr>
              <a:defRPr/>
            </a:pPr>
            <a:endParaRPr lang="en-SG"/>
          </a:p>
        </p:txBody>
      </p:sp>
      <p:sp>
        <p:nvSpPr>
          <p:cNvPr id="11" name="Slide Number Placeholder 3"/>
          <p:cNvSpPr>
            <a:spLocks noGrp="1"/>
          </p:cNvSpPr>
          <p:nvPr>
            <p:ph type="sldNum" sz="quarter" idx="12"/>
          </p:nvPr>
        </p:nvSpPr>
        <p:spPr/>
        <p:txBody>
          <a:bodyPr/>
          <a:lstStyle>
            <a:lvl1pPr>
              <a:defRPr/>
            </a:lvl1pPr>
          </a:lstStyle>
          <a:p>
            <a:pPr>
              <a:defRPr/>
            </a:pPr>
            <a:fld id="{64479E5E-589A-4886-883F-A36BB63C9AD8}" type="slidenum">
              <a:rPr lang="en-SG"/>
              <a:pPr>
                <a:defRPr/>
              </a:pPr>
              <a:t>‹#›</a:t>
            </a:fld>
            <a:endParaRPr lang="en-SG"/>
          </a:p>
        </p:txBody>
      </p:sp>
    </p:spTree>
    <p:extLst>
      <p:ext uri="{BB962C8B-B14F-4D97-AF65-F5344CB8AC3E}">
        <p14:creationId xmlns:p14="http://schemas.microsoft.com/office/powerpoint/2010/main" val="1918181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8"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9"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10"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11" name="Freeform 25"/>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4"/>
          <p:cNvSpPr>
            <a:spLocks noGrp="1"/>
          </p:cNvSpPr>
          <p:nvPr>
            <p:ph type="dt" sz="half" idx="10"/>
          </p:nvPr>
        </p:nvSpPr>
        <p:spPr/>
        <p:txBody>
          <a:bodyPr/>
          <a:lstStyle>
            <a:lvl1pPr>
              <a:defRPr/>
            </a:lvl1pPr>
          </a:lstStyle>
          <a:p>
            <a:pPr>
              <a:defRPr/>
            </a:pPr>
            <a:fld id="{91AF61B1-2857-45CF-B79F-B46D5EE442C8}" type="datetimeFigureOut">
              <a:rPr lang="en-SG"/>
              <a:pPr>
                <a:defRPr/>
              </a:pPr>
              <a:t>12/7/2012</a:t>
            </a:fld>
            <a:endParaRPr lang="en-SG"/>
          </a:p>
        </p:txBody>
      </p:sp>
      <p:sp>
        <p:nvSpPr>
          <p:cNvPr id="13" name="Footer Placeholder 5"/>
          <p:cNvSpPr>
            <a:spLocks noGrp="1"/>
          </p:cNvSpPr>
          <p:nvPr>
            <p:ph type="ftr" sz="quarter" idx="11"/>
          </p:nvPr>
        </p:nvSpPr>
        <p:spPr/>
        <p:txBody>
          <a:bodyPr/>
          <a:lstStyle>
            <a:lvl1pPr>
              <a:defRPr/>
            </a:lvl1pPr>
          </a:lstStyle>
          <a:p>
            <a:pPr>
              <a:defRPr/>
            </a:pPr>
            <a:endParaRPr lang="en-SG"/>
          </a:p>
        </p:txBody>
      </p:sp>
      <p:sp>
        <p:nvSpPr>
          <p:cNvPr id="14" name="Slide Number Placeholder 6"/>
          <p:cNvSpPr>
            <a:spLocks noGrp="1"/>
          </p:cNvSpPr>
          <p:nvPr>
            <p:ph type="sldNum" sz="quarter" idx="12"/>
          </p:nvPr>
        </p:nvSpPr>
        <p:spPr/>
        <p:txBody>
          <a:bodyPr/>
          <a:lstStyle>
            <a:lvl1pPr>
              <a:defRPr/>
            </a:lvl1pPr>
          </a:lstStyle>
          <a:p>
            <a:pPr>
              <a:defRPr/>
            </a:pPr>
            <a:fld id="{9DD6E8CE-9AFF-43C2-861D-09AA5D011449}" type="slidenum">
              <a:rPr lang="en-SG"/>
              <a:pPr>
                <a:defRPr/>
              </a:pPr>
              <a:t>‹#›</a:t>
            </a:fld>
            <a:endParaRPr lang="en-SG"/>
          </a:p>
        </p:txBody>
      </p:sp>
    </p:spTree>
    <p:extLst>
      <p:ext uri="{BB962C8B-B14F-4D97-AF65-F5344CB8AC3E}">
        <p14:creationId xmlns:p14="http://schemas.microsoft.com/office/powerpoint/2010/main" val="45304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5"/>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8"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9"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10"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11" name="Freeform 2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2" name="Date Placeholder 4"/>
          <p:cNvSpPr>
            <a:spLocks noGrp="1"/>
          </p:cNvSpPr>
          <p:nvPr>
            <p:ph type="dt" sz="half" idx="10"/>
          </p:nvPr>
        </p:nvSpPr>
        <p:spPr/>
        <p:txBody>
          <a:bodyPr/>
          <a:lstStyle>
            <a:lvl1pPr>
              <a:defRPr/>
            </a:lvl1pPr>
          </a:lstStyle>
          <a:p>
            <a:pPr>
              <a:defRPr/>
            </a:pPr>
            <a:fld id="{F7DD7729-FFBF-472E-AD98-50B4ED8BA043}" type="datetimeFigureOut">
              <a:rPr lang="en-SG"/>
              <a:pPr>
                <a:defRPr/>
              </a:pPr>
              <a:t>12/7/2012</a:t>
            </a:fld>
            <a:endParaRPr lang="en-SG"/>
          </a:p>
        </p:txBody>
      </p:sp>
      <p:sp>
        <p:nvSpPr>
          <p:cNvPr id="13" name="Footer Placeholder 5"/>
          <p:cNvSpPr>
            <a:spLocks noGrp="1"/>
          </p:cNvSpPr>
          <p:nvPr>
            <p:ph type="ftr" sz="quarter" idx="11"/>
          </p:nvPr>
        </p:nvSpPr>
        <p:spPr/>
        <p:txBody>
          <a:bodyPr/>
          <a:lstStyle>
            <a:lvl1pPr>
              <a:defRPr/>
            </a:lvl1pPr>
          </a:lstStyle>
          <a:p>
            <a:pPr>
              <a:defRPr/>
            </a:pPr>
            <a:endParaRPr lang="en-SG"/>
          </a:p>
        </p:txBody>
      </p:sp>
      <p:sp>
        <p:nvSpPr>
          <p:cNvPr id="14" name="Slide Number Placeholder 6"/>
          <p:cNvSpPr>
            <a:spLocks noGrp="1"/>
          </p:cNvSpPr>
          <p:nvPr>
            <p:ph type="sldNum" sz="quarter" idx="12"/>
          </p:nvPr>
        </p:nvSpPr>
        <p:spPr/>
        <p:txBody>
          <a:bodyPr/>
          <a:lstStyle>
            <a:lvl1pPr>
              <a:defRPr/>
            </a:lvl1pPr>
          </a:lstStyle>
          <a:p>
            <a:pPr>
              <a:defRPr/>
            </a:pPr>
            <a:fld id="{AB5EFD1D-0394-46C1-8160-8932E229E9FD}" type="slidenum">
              <a:rPr lang="en-SG"/>
              <a:pPr>
                <a:defRPr/>
              </a:pPr>
              <a:t>‹#›</a:t>
            </a:fld>
            <a:endParaRPr lang="en-SG"/>
          </a:p>
        </p:txBody>
      </p:sp>
    </p:spTree>
    <p:extLst>
      <p:ext uri="{BB962C8B-B14F-4D97-AF65-F5344CB8AC3E}">
        <p14:creationId xmlns:p14="http://schemas.microsoft.com/office/powerpoint/2010/main" val="231358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1034"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sp>
          <p:nvSpPr>
            <p:cNvPr id="1035"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1036"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SG"/>
            </a:p>
          </p:txBody>
        </p:sp>
        <p:sp useBgFill="1">
          <p:nvSpPr>
            <p:cNvPr id="1037"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SG"/>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dirty="0" smtClean="0">
                <a:solidFill>
                  <a:schemeClr val="tx2"/>
                </a:solidFill>
                <a:latin typeface="+mn-lt"/>
                <a:cs typeface="+mn-cs"/>
              </a:defRPr>
            </a:lvl1pPr>
          </a:lstStyle>
          <a:p>
            <a:pPr>
              <a:defRPr/>
            </a:pPr>
            <a:r>
              <a:rPr lang="en-US"/>
              <a:t>12 Jul 2012</a:t>
            </a:r>
            <a:endParaRPr lang="en-SG"/>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2"/>
                </a:solidFill>
                <a:latin typeface="+mn-lt"/>
                <a:cs typeface="+mn-cs"/>
              </a:defRPr>
            </a:lvl1pPr>
          </a:lstStyle>
          <a:p>
            <a:pPr>
              <a:defRPr/>
            </a:pPr>
            <a:r>
              <a:rPr lang="en-US"/>
              <a:t>Commonwealth Secondary School</a:t>
            </a:r>
            <a:endParaRPr lang="en-SG"/>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2"/>
                </a:solidFill>
                <a:latin typeface="+mn-lt"/>
                <a:cs typeface="+mn-cs"/>
              </a:defRPr>
            </a:lvl1pPr>
          </a:lstStyle>
          <a:p>
            <a:pPr>
              <a:defRPr/>
            </a:pPr>
            <a:fld id="{B43EBF34-FCDF-49A0-A73F-E5EF1D7D18F6}" type="slidenum">
              <a:rPr lang="en-SG"/>
              <a:pPr>
                <a:defRPr/>
              </a:pPr>
              <a:t>‹#›</a:t>
            </a:fld>
            <a:endParaRPr lang="en-SG"/>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yuen.kahmun@commonwealthsec.moe.edu.s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779588"/>
          </a:xfrm>
        </p:spPr>
        <p:txBody>
          <a:bodyPr rtlCol="0">
            <a:normAutofit fontScale="90000"/>
          </a:bodyPr>
          <a:lstStyle/>
          <a:p>
            <a:pPr eaLnBrk="1" fontAlgn="auto" hangingPunct="1">
              <a:spcAft>
                <a:spcPts val="0"/>
              </a:spcAft>
              <a:defRPr/>
            </a:pPr>
            <a:r>
              <a:rPr lang="en-US" i="1" dirty="0"/>
              <a:t>A Case Study on Building a Sustainable Eco-System for School-wide Curriculum Innovation</a:t>
            </a:r>
            <a:r>
              <a:rPr lang="en-SG" dirty="0"/>
              <a:t/>
            </a:r>
            <a:br>
              <a:rPr lang="en-SG" dirty="0"/>
            </a:br>
            <a:endParaRPr lang="en-SG" dirty="0"/>
          </a:p>
        </p:txBody>
      </p:sp>
      <p:sp>
        <p:nvSpPr>
          <p:cNvPr id="14339" name="Subtitle 2"/>
          <p:cNvSpPr>
            <a:spLocks noGrp="1"/>
          </p:cNvSpPr>
          <p:nvPr>
            <p:ph type="subTitle" idx="1"/>
          </p:nvPr>
        </p:nvSpPr>
        <p:spPr>
          <a:xfrm>
            <a:off x="1403350" y="3141663"/>
            <a:ext cx="6400800" cy="2032000"/>
          </a:xfrm>
        </p:spPr>
        <p:txBody>
          <a:bodyPr>
            <a:normAutofit fontScale="85000" lnSpcReduction="20000"/>
          </a:bodyPr>
          <a:lstStyle/>
          <a:p>
            <a:pPr eaLnBrk="1" hangingPunct="1">
              <a:defRPr/>
            </a:pPr>
            <a:r>
              <a:rPr lang="en-US" dirty="0" smtClean="0"/>
              <a:t>Global Education Conference</a:t>
            </a:r>
          </a:p>
          <a:p>
            <a:pPr eaLnBrk="1" hangingPunct="1">
              <a:defRPr/>
            </a:pPr>
            <a:r>
              <a:rPr lang="en-US" dirty="0" smtClean="0"/>
              <a:t>12 July 2012 </a:t>
            </a:r>
          </a:p>
          <a:p>
            <a:pPr eaLnBrk="1" hangingPunct="1">
              <a:defRPr/>
            </a:pPr>
            <a:endParaRPr lang="en-US" dirty="0"/>
          </a:p>
          <a:p>
            <a:pPr eaLnBrk="1" hangingPunct="1">
              <a:defRPr/>
            </a:pPr>
            <a:r>
              <a:rPr lang="en-US" dirty="0" smtClean="0"/>
              <a:t>Presenters: </a:t>
            </a:r>
          </a:p>
          <a:p>
            <a:pPr eaLnBrk="1" hangingPunct="1">
              <a:defRPr/>
            </a:pPr>
            <a:r>
              <a:rPr lang="en-US" dirty="0" err="1" smtClean="0"/>
              <a:t>Mrs</a:t>
            </a:r>
            <a:r>
              <a:rPr lang="en-US" dirty="0" smtClean="0"/>
              <a:t> </a:t>
            </a:r>
            <a:r>
              <a:rPr lang="en-US" dirty="0" err="1" smtClean="0"/>
              <a:t>Cheah</a:t>
            </a:r>
            <a:r>
              <a:rPr lang="en-US" dirty="0" smtClean="0"/>
              <a:t> Mei Ling, Principal</a:t>
            </a:r>
          </a:p>
          <a:p>
            <a:pPr eaLnBrk="1" hangingPunct="1">
              <a:defRPr/>
            </a:pPr>
            <a:r>
              <a:rPr lang="en-US" dirty="0" smtClean="0"/>
              <a:t>Miss Britta </a:t>
            </a:r>
            <a:r>
              <a:rPr lang="en-US" dirty="0" err="1" smtClean="0"/>
              <a:t>Seet</a:t>
            </a:r>
            <a:r>
              <a:rPr lang="en-US" dirty="0" smtClean="0"/>
              <a:t>, ex-HOD/Curriculum Innovation and Development</a:t>
            </a:r>
          </a:p>
          <a:p>
            <a:pPr eaLnBrk="1" hangingPunct="1">
              <a:defRPr/>
            </a:pPr>
            <a:r>
              <a:rPr lang="en-US" dirty="0" err="1" smtClean="0"/>
              <a:t>Mr</a:t>
            </a:r>
            <a:r>
              <a:rPr lang="en-US" dirty="0" smtClean="0"/>
              <a:t> Yuen </a:t>
            </a:r>
            <a:r>
              <a:rPr lang="en-US" dirty="0" err="1" smtClean="0"/>
              <a:t>Kah</a:t>
            </a:r>
            <a:r>
              <a:rPr lang="en-US" dirty="0" smtClean="0"/>
              <a:t> Mun, HOD/Humanities</a:t>
            </a:r>
          </a:p>
          <a:p>
            <a:pPr eaLnBrk="1" hangingPunct="1">
              <a:defRPr/>
            </a:pPr>
            <a:endParaRPr lang="en-SG"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p:txBody>
          <a:bodyPr/>
          <a:lstStyle/>
          <a:p>
            <a:pPr eaLnBrk="1" hangingPunct="1"/>
            <a:r>
              <a:rPr lang="en-US" sz="3600" smtClean="0"/>
              <a:t>M.A.D.@CSS: Planning</a:t>
            </a:r>
            <a:br>
              <a:rPr lang="en-US" sz="3600" smtClean="0"/>
            </a:br>
            <a:r>
              <a:rPr lang="en-US" sz="3600" smtClean="0">
                <a:solidFill>
                  <a:srgbClr val="FFFF00"/>
                </a:solidFill>
              </a:rPr>
              <a:t>The A.B.C.D. Eco-System </a:t>
            </a:r>
            <a:endParaRPr lang="en-SG" sz="3600" smtClean="0">
              <a:solidFill>
                <a:srgbClr val="FFFF00"/>
              </a:solidFill>
            </a:endParaRPr>
          </a:p>
        </p:txBody>
      </p:sp>
      <p:graphicFrame>
        <p:nvGraphicFramePr>
          <p:cNvPr id="6" name="Content Placeholder 1"/>
          <p:cNvGraphicFramePr>
            <a:graphicFrameLocks noGrp="1"/>
          </p:cNvGraphicFramePr>
          <p:nvPr>
            <p:ph idx="1"/>
          </p:nvPr>
        </p:nvGraphicFramePr>
        <p:xfrm>
          <a:off x="976168" y="2442905"/>
          <a:ext cx="7408862" cy="42984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80" name="TextBox 2"/>
          <p:cNvSpPr txBox="1">
            <a:spLocks noChangeArrowheads="1"/>
          </p:cNvSpPr>
          <p:nvPr/>
        </p:nvSpPr>
        <p:spPr bwMode="auto">
          <a:xfrm>
            <a:off x="179388" y="3429000"/>
            <a:ext cx="1304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b="1">
                <a:solidFill>
                  <a:srgbClr val="C00000"/>
                </a:solidFill>
              </a:rPr>
              <a:t>ADVOCACY</a:t>
            </a:r>
            <a:endParaRPr lang="en-SG" b="1">
              <a:solidFill>
                <a:srgbClr val="C00000"/>
              </a:solidFill>
            </a:endParaRPr>
          </a:p>
        </p:txBody>
      </p:sp>
      <p:sp>
        <p:nvSpPr>
          <p:cNvPr id="24581" name="TextBox 6"/>
          <p:cNvSpPr txBox="1">
            <a:spLocks noChangeArrowheads="1"/>
          </p:cNvSpPr>
          <p:nvPr/>
        </p:nvSpPr>
        <p:spPr bwMode="auto">
          <a:xfrm>
            <a:off x="7451725" y="3425825"/>
            <a:ext cx="1087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b="1">
                <a:solidFill>
                  <a:srgbClr val="C00000"/>
                </a:solidFill>
              </a:rPr>
              <a:t>BACKING</a:t>
            </a:r>
            <a:endParaRPr lang="en-SG" b="1">
              <a:solidFill>
                <a:srgbClr val="C00000"/>
              </a:solidFill>
            </a:endParaRPr>
          </a:p>
        </p:txBody>
      </p:sp>
      <p:sp>
        <p:nvSpPr>
          <p:cNvPr id="24582" name="TextBox 7"/>
          <p:cNvSpPr txBox="1">
            <a:spLocks noChangeArrowheads="1"/>
          </p:cNvSpPr>
          <p:nvPr/>
        </p:nvSpPr>
        <p:spPr bwMode="auto">
          <a:xfrm>
            <a:off x="-11113" y="5203825"/>
            <a:ext cx="1974851"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b="1">
                <a:solidFill>
                  <a:srgbClr val="C00000"/>
                </a:solidFill>
              </a:rPr>
              <a:t>DEMONSTRATION</a:t>
            </a:r>
            <a:endParaRPr lang="en-SG" b="1">
              <a:solidFill>
                <a:srgbClr val="C00000"/>
              </a:solidFill>
            </a:endParaRPr>
          </a:p>
        </p:txBody>
      </p:sp>
      <p:sp>
        <p:nvSpPr>
          <p:cNvPr id="24583" name="TextBox 8"/>
          <p:cNvSpPr txBox="1">
            <a:spLocks noChangeArrowheads="1"/>
          </p:cNvSpPr>
          <p:nvPr/>
        </p:nvSpPr>
        <p:spPr bwMode="auto">
          <a:xfrm>
            <a:off x="7451725" y="5229225"/>
            <a:ext cx="1169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b="1">
                <a:solidFill>
                  <a:srgbClr val="C00000"/>
                </a:solidFill>
              </a:rPr>
              <a:t>CAPACITY</a:t>
            </a:r>
            <a:endParaRPr lang="en-SG" b="1">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98513" y="3117850"/>
          <a:ext cx="7408861" cy="1482724"/>
        </p:xfrm>
        <a:graphic>
          <a:graphicData uri="http://schemas.openxmlformats.org/drawingml/2006/table">
            <a:tbl>
              <a:tblPr firstRow="1" bandRow="1">
                <a:tableStyleId>{5C22544A-7EE6-4342-B048-85BDC9FD1C3A}</a:tableStyleId>
              </a:tblPr>
              <a:tblGrid>
                <a:gridCol w="1109717"/>
                <a:gridCol w="2016223"/>
                <a:gridCol w="2088231"/>
                <a:gridCol w="2194690"/>
              </a:tblGrid>
              <a:tr h="370681">
                <a:tc>
                  <a:txBody>
                    <a:bodyPr/>
                    <a:lstStyle/>
                    <a:p>
                      <a:endParaRPr lang="en-SG" sz="1800" dirty="0"/>
                    </a:p>
                  </a:txBody>
                  <a:tcPr marT="45700" marB="45700"/>
                </a:tc>
                <a:tc>
                  <a:txBody>
                    <a:bodyPr/>
                    <a:lstStyle/>
                    <a:p>
                      <a:pPr algn="ctr"/>
                      <a:r>
                        <a:rPr lang="en-US" sz="1800" dirty="0" smtClean="0"/>
                        <a:t>2010</a:t>
                      </a:r>
                      <a:endParaRPr lang="en-SG" sz="1800" dirty="0"/>
                    </a:p>
                  </a:txBody>
                  <a:tcPr marT="45700" marB="45700"/>
                </a:tc>
                <a:tc>
                  <a:txBody>
                    <a:bodyPr/>
                    <a:lstStyle/>
                    <a:p>
                      <a:pPr algn="ctr"/>
                      <a:r>
                        <a:rPr lang="en-US" sz="1800" dirty="0" smtClean="0"/>
                        <a:t>2011</a:t>
                      </a:r>
                      <a:endParaRPr lang="en-SG" sz="1800" dirty="0"/>
                    </a:p>
                  </a:txBody>
                  <a:tcPr marT="45700" marB="45700"/>
                </a:tc>
                <a:tc>
                  <a:txBody>
                    <a:bodyPr/>
                    <a:lstStyle/>
                    <a:p>
                      <a:pPr algn="ctr"/>
                      <a:r>
                        <a:rPr lang="en-US" sz="1800" dirty="0" smtClean="0"/>
                        <a:t>2012</a:t>
                      </a:r>
                      <a:endParaRPr lang="en-SG" sz="1800" dirty="0"/>
                    </a:p>
                  </a:txBody>
                  <a:tcPr marT="45700" marB="45700"/>
                </a:tc>
              </a:tr>
              <a:tr h="370681">
                <a:tc>
                  <a:txBody>
                    <a:bodyPr/>
                    <a:lstStyle/>
                    <a:p>
                      <a:r>
                        <a:rPr lang="en-US" sz="1800" dirty="0" smtClean="0"/>
                        <a:t>Sec 1</a:t>
                      </a:r>
                      <a:endParaRPr lang="en-SG" sz="1800" dirty="0"/>
                    </a:p>
                  </a:txBody>
                  <a:tcPr marT="45700" marB="45700"/>
                </a:tc>
                <a:tc>
                  <a:txBody>
                    <a:bodyPr/>
                    <a:lstStyle/>
                    <a:p>
                      <a:pPr algn="ctr"/>
                      <a:r>
                        <a:rPr lang="en-US" sz="1800" dirty="0" smtClean="0"/>
                        <a:t>CMPS</a:t>
                      </a:r>
                      <a:endParaRPr lang="en-SG" sz="1800" dirty="0"/>
                    </a:p>
                  </a:txBody>
                  <a:tcPr marT="45700" marB="45700">
                    <a:solidFill>
                      <a:schemeClr val="accent5"/>
                    </a:solidFill>
                  </a:tcPr>
                </a:tc>
                <a:tc>
                  <a:txBody>
                    <a:bodyPr/>
                    <a:lstStyle/>
                    <a:p>
                      <a:pPr algn="ctr"/>
                      <a:r>
                        <a:rPr lang="en-US" sz="1800" dirty="0" smtClean="0"/>
                        <a:t>FPS</a:t>
                      </a:r>
                      <a:endParaRPr lang="en-SG" sz="1800" dirty="0"/>
                    </a:p>
                  </a:txBody>
                  <a:tcPr marT="45700" marB="45700">
                    <a:solidFill>
                      <a:schemeClr val="accent3"/>
                    </a:solidFill>
                  </a:tcPr>
                </a:tc>
                <a:tc>
                  <a:txBody>
                    <a:bodyPr/>
                    <a:lstStyle/>
                    <a:p>
                      <a:pPr algn="ctr"/>
                      <a:r>
                        <a:rPr lang="en-US" sz="1800" dirty="0" smtClean="0"/>
                        <a:t>FPS</a:t>
                      </a:r>
                      <a:endParaRPr lang="en-SG" sz="1800" dirty="0"/>
                    </a:p>
                  </a:txBody>
                  <a:tcPr marT="45700" marB="45700">
                    <a:solidFill>
                      <a:srgbClr val="FF33CC"/>
                    </a:solidFill>
                  </a:tcPr>
                </a:tc>
              </a:tr>
              <a:tr h="370681">
                <a:tc>
                  <a:txBody>
                    <a:bodyPr/>
                    <a:lstStyle/>
                    <a:p>
                      <a:r>
                        <a:rPr lang="en-US" sz="1800" dirty="0" smtClean="0"/>
                        <a:t>Sec 2</a:t>
                      </a:r>
                      <a:endParaRPr lang="en-SG" sz="1800" dirty="0"/>
                    </a:p>
                  </a:txBody>
                  <a:tcPr marT="45700" marB="45700"/>
                </a:tc>
                <a:tc>
                  <a:txBody>
                    <a:bodyPr/>
                    <a:lstStyle/>
                    <a:p>
                      <a:pPr algn="ctr"/>
                      <a:endParaRPr lang="en-SG" sz="1800"/>
                    </a:p>
                  </a:txBody>
                  <a:tcPr marT="45700" marB="45700"/>
                </a:tc>
                <a:tc>
                  <a:txBody>
                    <a:bodyPr/>
                    <a:lstStyle/>
                    <a:p>
                      <a:pPr algn="ctr"/>
                      <a:r>
                        <a:rPr lang="en-US" sz="1800" dirty="0" smtClean="0"/>
                        <a:t>CMPS</a:t>
                      </a:r>
                      <a:endParaRPr lang="en-SG" sz="1800" dirty="0"/>
                    </a:p>
                  </a:txBody>
                  <a:tcPr marT="45700" marB="45700">
                    <a:solidFill>
                      <a:schemeClr val="accent3"/>
                    </a:solidFill>
                  </a:tcPr>
                </a:tc>
                <a:tc>
                  <a:txBody>
                    <a:bodyPr/>
                    <a:lstStyle/>
                    <a:p>
                      <a:pPr algn="ctr"/>
                      <a:r>
                        <a:rPr lang="en-US" sz="1800" dirty="0" smtClean="0"/>
                        <a:t>CMPS</a:t>
                      </a:r>
                      <a:endParaRPr lang="en-SG" sz="1800" dirty="0"/>
                    </a:p>
                  </a:txBody>
                  <a:tcPr marT="45700" marB="45700">
                    <a:solidFill>
                      <a:srgbClr val="FF33CC"/>
                    </a:solidFill>
                  </a:tcPr>
                </a:tc>
              </a:tr>
              <a:tr h="370681">
                <a:tc>
                  <a:txBody>
                    <a:bodyPr/>
                    <a:lstStyle/>
                    <a:p>
                      <a:r>
                        <a:rPr lang="en-US" sz="1800" dirty="0" smtClean="0"/>
                        <a:t>Sec 3</a:t>
                      </a:r>
                      <a:endParaRPr lang="en-SG" sz="1800" dirty="0"/>
                    </a:p>
                  </a:txBody>
                  <a:tcPr marT="45700" marB="45700"/>
                </a:tc>
                <a:tc>
                  <a:txBody>
                    <a:bodyPr/>
                    <a:lstStyle/>
                    <a:p>
                      <a:pPr algn="ctr"/>
                      <a:endParaRPr lang="en-SG" sz="1800"/>
                    </a:p>
                  </a:txBody>
                  <a:tcPr marT="45700" marB="45700"/>
                </a:tc>
                <a:tc>
                  <a:txBody>
                    <a:bodyPr/>
                    <a:lstStyle/>
                    <a:p>
                      <a:pPr algn="ctr"/>
                      <a:endParaRPr lang="en-SG" sz="1800" dirty="0"/>
                    </a:p>
                  </a:txBody>
                  <a:tcPr marT="45700" marB="45700"/>
                </a:tc>
                <a:tc>
                  <a:txBody>
                    <a:bodyPr/>
                    <a:lstStyle/>
                    <a:p>
                      <a:pPr algn="ctr"/>
                      <a:r>
                        <a:rPr lang="en-US" sz="1800" dirty="0" smtClean="0"/>
                        <a:t>GPS (1 class)</a:t>
                      </a:r>
                      <a:endParaRPr lang="en-SG" sz="1800" dirty="0"/>
                    </a:p>
                  </a:txBody>
                  <a:tcPr marT="45700" marB="45700">
                    <a:solidFill>
                      <a:srgbClr val="FF33CC"/>
                    </a:solidFill>
                  </a:tcPr>
                </a:tc>
              </a:tr>
            </a:tbl>
          </a:graphicData>
        </a:graphic>
      </p:graphicFrame>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a:t>
            </a:r>
            <a:r>
              <a:rPr lang="en-US" dirty="0" smtClean="0"/>
              <a:t>CSS: </a:t>
            </a:r>
            <a:r>
              <a:rPr lang="en-US" dirty="0"/>
              <a:t>Implementation</a:t>
            </a:r>
            <a:br>
              <a:rPr lang="en-US" dirty="0"/>
            </a:br>
            <a:r>
              <a:rPr lang="en-US" dirty="0" smtClean="0">
                <a:solidFill>
                  <a:srgbClr val="FFFF00"/>
                </a:solidFill>
              </a:rPr>
              <a:t>Approach</a:t>
            </a:r>
            <a:endParaRPr lang="en-SG" dirty="0">
              <a:solidFill>
                <a:srgbClr val="FFFF00"/>
              </a:solidFill>
            </a:endParaRPr>
          </a:p>
        </p:txBody>
      </p:sp>
      <p:sp>
        <p:nvSpPr>
          <p:cNvPr id="25630" name="Content Placeholder 1"/>
          <p:cNvSpPr txBox="1">
            <a:spLocks/>
          </p:cNvSpPr>
          <p:nvPr/>
        </p:nvSpPr>
        <p:spPr bwMode="auto">
          <a:xfrm>
            <a:off x="827088" y="2492375"/>
            <a:ext cx="74088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spcBef>
                <a:spcPct val="20000"/>
              </a:spcBef>
              <a:buClr>
                <a:schemeClr val="accent1"/>
              </a:buClr>
              <a:buSzPct val="100000"/>
              <a:buFont typeface="Symbol" pitchFamily="18" charset="2"/>
              <a:buChar char=""/>
            </a:pPr>
            <a:r>
              <a:rPr lang="en-US" sz="2400">
                <a:solidFill>
                  <a:schemeClr val="tx2"/>
                </a:solidFill>
              </a:rPr>
              <a:t>Phased rolled-out </a:t>
            </a:r>
            <a:endParaRPr lang="en-SG" sz="240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a:t>
            </a:r>
            <a:r>
              <a:rPr lang="en-US" dirty="0" smtClean="0"/>
              <a:t>Implementation</a:t>
            </a:r>
            <a:br>
              <a:rPr lang="en-US" dirty="0" smtClean="0"/>
            </a:br>
            <a:r>
              <a:rPr lang="en-US" dirty="0" smtClean="0">
                <a:solidFill>
                  <a:srgbClr val="FFFF00"/>
                </a:solidFill>
              </a:rPr>
              <a:t>Deployment</a:t>
            </a:r>
            <a:endParaRPr lang="en-SG" dirty="0">
              <a:solidFill>
                <a:srgbClr val="FFFF00"/>
              </a:solidFill>
            </a:endParaRPr>
          </a:p>
        </p:txBody>
      </p:sp>
      <p:sp>
        <p:nvSpPr>
          <p:cNvPr id="5" name="Content Placeholder 4"/>
          <p:cNvSpPr>
            <a:spLocks noGrp="1"/>
          </p:cNvSpPr>
          <p:nvPr>
            <p:ph idx="1"/>
          </p:nvPr>
        </p:nvSpPr>
        <p:spPr>
          <a:xfrm>
            <a:off x="900113" y="2565400"/>
            <a:ext cx="7993062" cy="4103688"/>
          </a:xfrm>
        </p:spPr>
        <p:txBody>
          <a:bodyPr rtlCol="0">
            <a:normAutofit/>
          </a:bodyPr>
          <a:lstStyle/>
          <a:p>
            <a:pPr marL="0" indent="0" eaLnBrk="1" fontAlgn="auto" hangingPunct="1">
              <a:spcAft>
                <a:spcPts val="0"/>
              </a:spcAft>
              <a:buFont typeface="Symbol" pitchFamily="18" charset="2"/>
              <a:buNone/>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marL="274320" indent="-274320" eaLnBrk="1" fontAlgn="auto" hangingPunct="1">
              <a:spcAft>
                <a:spcPts val="0"/>
              </a:spcAft>
              <a:defRPr/>
            </a:pPr>
            <a:endParaRPr lang="en-SG" dirty="0"/>
          </a:p>
        </p:txBody>
      </p:sp>
      <p:graphicFrame>
        <p:nvGraphicFramePr>
          <p:cNvPr id="4" name="Content Placeholder 3"/>
          <p:cNvGraphicFramePr>
            <a:graphicFrameLocks/>
          </p:cNvGraphicFramePr>
          <p:nvPr/>
        </p:nvGraphicFramePr>
        <p:xfrm>
          <a:off x="323850" y="2674938"/>
          <a:ext cx="8569325" cy="3535361"/>
        </p:xfrm>
        <a:graphic>
          <a:graphicData uri="http://schemas.openxmlformats.org/drawingml/2006/table">
            <a:tbl>
              <a:tblPr firstRow="1" bandRow="1">
                <a:tableStyleId>{5C22544A-7EE6-4342-B048-85BDC9FD1C3A}</a:tableStyleId>
              </a:tblPr>
              <a:tblGrid>
                <a:gridCol w="1656256"/>
                <a:gridCol w="6913069"/>
              </a:tblGrid>
              <a:tr h="365836">
                <a:tc>
                  <a:txBody>
                    <a:bodyPr/>
                    <a:lstStyle/>
                    <a:p>
                      <a:r>
                        <a:rPr lang="en-US" sz="1800" dirty="0" smtClean="0">
                          <a:solidFill>
                            <a:srgbClr val="C00000"/>
                          </a:solidFill>
                        </a:rPr>
                        <a:t>ADVOCACY</a:t>
                      </a:r>
                      <a:endParaRPr lang="en-SG" sz="1800" dirty="0">
                        <a:solidFill>
                          <a:srgbClr val="C00000"/>
                        </a:solidFill>
                      </a:endParaRPr>
                    </a:p>
                  </a:txBody>
                  <a:tcPr marL="91444" marR="91444" marT="45730" marB="45730"/>
                </a:tc>
                <a:tc>
                  <a:txBody>
                    <a:bodyPr/>
                    <a:lstStyle/>
                    <a:p>
                      <a:r>
                        <a:rPr lang="en-US" sz="1800" dirty="0" smtClean="0"/>
                        <a:t>Actions</a:t>
                      </a:r>
                      <a:endParaRPr lang="en-SG" sz="1800" dirty="0"/>
                    </a:p>
                  </a:txBody>
                  <a:tcPr marL="91444" marR="91444" marT="45730" marB="45730"/>
                </a:tc>
              </a:tr>
              <a:tr h="1188968">
                <a:tc>
                  <a:txBody>
                    <a:bodyPr/>
                    <a:lstStyle/>
                    <a:p>
                      <a:r>
                        <a:rPr lang="en-US" sz="1800" dirty="0" smtClean="0"/>
                        <a:t>Identify</a:t>
                      </a:r>
                      <a:r>
                        <a:rPr lang="en-US" sz="1800" baseline="0" dirty="0" smtClean="0"/>
                        <a:t> Champions</a:t>
                      </a:r>
                      <a:endParaRPr lang="en-SG" sz="1800" dirty="0"/>
                    </a:p>
                  </a:txBody>
                  <a:tcPr marL="91444" marR="91444" marT="45730" marB="45730"/>
                </a:tc>
                <a:tc>
                  <a:txBody>
                    <a:bodyPr/>
                    <a:lstStyle/>
                    <a:p>
                      <a:pPr marL="468630" lvl="1" indent="-285750" fontAlgn="auto">
                        <a:spcAft>
                          <a:spcPts val="0"/>
                        </a:spcAft>
                        <a:buFont typeface="Arial" pitchFamily="34" charset="0"/>
                        <a:buChar char="•"/>
                        <a:defRPr/>
                      </a:pPr>
                      <a:r>
                        <a:rPr lang="en-US" sz="1800" dirty="0" smtClean="0"/>
                        <a:t>Creation of post of HOD/Curriculum Innovation and Development</a:t>
                      </a:r>
                    </a:p>
                    <a:p>
                      <a:pPr marL="468630" lvl="1" indent="-285750" fontAlgn="auto">
                        <a:spcAft>
                          <a:spcPts val="0"/>
                        </a:spcAft>
                        <a:buFont typeface="Arial" pitchFamily="34" charset="0"/>
                        <a:buChar char="•"/>
                        <a:defRPr/>
                      </a:pPr>
                      <a:r>
                        <a:rPr lang="en-US" sz="1800" dirty="0" smtClean="0"/>
                        <a:t>Supported by interdisciplinary MAD Committee</a:t>
                      </a:r>
                    </a:p>
                    <a:p>
                      <a:endParaRPr lang="en-SG" sz="1800" dirty="0"/>
                    </a:p>
                  </a:txBody>
                  <a:tcPr marL="91444" marR="91444" marT="45730" marB="45730"/>
                </a:tc>
              </a:tr>
              <a:tr h="1188968">
                <a:tc>
                  <a:txBody>
                    <a:bodyPr/>
                    <a:lstStyle/>
                    <a:p>
                      <a:r>
                        <a:rPr lang="en-US" sz="1800" dirty="0" smtClean="0"/>
                        <a:t>Signal Importance</a:t>
                      </a:r>
                      <a:endParaRPr lang="en-SG" sz="1800" dirty="0"/>
                    </a:p>
                  </a:txBody>
                  <a:tcPr marL="91444" marR="91444" marT="45730" marB="45730"/>
                </a:tc>
                <a:tc>
                  <a:txBody>
                    <a:bodyPr/>
                    <a:lstStyle/>
                    <a:p>
                      <a:pPr marL="468630" lvl="1" indent="-285750" fontAlgn="auto">
                        <a:spcAft>
                          <a:spcPts val="0"/>
                        </a:spcAft>
                        <a:buFont typeface="Arial" pitchFamily="34" charset="0"/>
                        <a:buChar char="•"/>
                        <a:defRPr/>
                      </a:pPr>
                      <a:r>
                        <a:rPr lang="en-US" sz="1800" dirty="0" smtClean="0"/>
                        <a:t>Annual theme to focus the school on creativity and innovation</a:t>
                      </a:r>
                    </a:p>
                    <a:p>
                      <a:pPr marL="468630" lvl="1" indent="-285750" fontAlgn="auto">
                        <a:spcAft>
                          <a:spcPts val="0"/>
                        </a:spcAft>
                        <a:buFont typeface="Arial" pitchFamily="34" charset="0"/>
                        <a:buChar char="•"/>
                        <a:defRPr/>
                      </a:pPr>
                      <a:r>
                        <a:rPr lang="en-US" sz="1800" dirty="0" smtClean="0"/>
                        <a:t>Setting up MAD Seed Fund by students for students</a:t>
                      </a:r>
                    </a:p>
                    <a:p>
                      <a:pPr marL="468630" lvl="1" indent="-285750" fontAlgn="auto">
                        <a:spcAft>
                          <a:spcPts val="0"/>
                        </a:spcAft>
                        <a:buFont typeface="Arial" pitchFamily="34" charset="0"/>
                        <a:buChar char="•"/>
                        <a:defRPr/>
                      </a:pPr>
                      <a:r>
                        <a:rPr lang="en-US" sz="1800" dirty="0" smtClean="0"/>
                        <a:t>Setting up MAD Award to </a:t>
                      </a:r>
                      <a:r>
                        <a:rPr lang="en-US" sz="1800" dirty="0" err="1" smtClean="0"/>
                        <a:t>recognise</a:t>
                      </a:r>
                      <a:r>
                        <a:rPr lang="en-US" sz="1800" dirty="0" smtClean="0"/>
                        <a:t> outstanding student teams</a:t>
                      </a:r>
                    </a:p>
                    <a:p>
                      <a:endParaRPr lang="en-SG" sz="1800" dirty="0"/>
                    </a:p>
                  </a:txBody>
                  <a:tcPr marL="91444" marR="91444" marT="45730" marB="45730"/>
                </a:tc>
              </a:tr>
              <a:tr h="791589">
                <a:tc>
                  <a:txBody>
                    <a:bodyPr/>
                    <a:lstStyle/>
                    <a:p>
                      <a:r>
                        <a:rPr lang="en-US" sz="1800" dirty="0" smtClean="0"/>
                        <a:t>Engage</a:t>
                      </a:r>
                      <a:r>
                        <a:rPr lang="en-US" sz="1800" baseline="0" dirty="0" smtClean="0"/>
                        <a:t> Stakeholders</a:t>
                      </a:r>
                      <a:endParaRPr lang="en-SG" sz="1800" dirty="0"/>
                    </a:p>
                  </a:txBody>
                  <a:tcPr marL="91444" marR="91444" marT="45730" marB="45730"/>
                </a:tc>
                <a:tc>
                  <a:txBody>
                    <a:bodyPr/>
                    <a:lstStyle/>
                    <a:p>
                      <a:pPr marL="274320" indent="-274320" fontAlgn="auto">
                        <a:spcAft>
                          <a:spcPts val="0"/>
                        </a:spcAft>
                        <a:defRPr/>
                      </a:pPr>
                      <a:r>
                        <a:rPr lang="en-US" sz="1800" dirty="0" smtClean="0"/>
                        <a:t>Communications to staff, students, parents, community</a:t>
                      </a:r>
                      <a:endParaRPr lang="en-SG" sz="1800" dirty="0"/>
                    </a:p>
                  </a:txBody>
                  <a:tcPr marL="91444" marR="91444" marT="45730" marB="4573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a:t>
            </a:r>
            <a:r>
              <a:rPr lang="en-US" dirty="0" smtClean="0"/>
              <a:t>Implementation</a:t>
            </a:r>
            <a:br>
              <a:rPr lang="en-US" dirty="0" smtClean="0"/>
            </a:br>
            <a:r>
              <a:rPr lang="en-US" dirty="0" smtClean="0">
                <a:solidFill>
                  <a:srgbClr val="FFFF00"/>
                </a:solidFill>
              </a:rPr>
              <a:t>Deployment</a:t>
            </a:r>
            <a:endParaRPr lang="en-SG" dirty="0">
              <a:solidFill>
                <a:srgbClr val="FFFF00"/>
              </a:solidFill>
            </a:endParaRPr>
          </a:p>
        </p:txBody>
      </p:sp>
      <p:sp>
        <p:nvSpPr>
          <p:cNvPr id="5" name="Content Placeholder 4"/>
          <p:cNvSpPr>
            <a:spLocks noGrp="1"/>
          </p:cNvSpPr>
          <p:nvPr>
            <p:ph idx="1"/>
          </p:nvPr>
        </p:nvSpPr>
        <p:spPr>
          <a:xfrm>
            <a:off x="900113" y="2565400"/>
            <a:ext cx="7993062" cy="4103688"/>
          </a:xfrm>
        </p:spPr>
        <p:txBody>
          <a:bodyPr rtlCol="0">
            <a:normAutofit/>
          </a:bodyPr>
          <a:lstStyle/>
          <a:p>
            <a:pPr marL="0" indent="0" eaLnBrk="1" fontAlgn="auto" hangingPunct="1">
              <a:spcAft>
                <a:spcPts val="0"/>
              </a:spcAft>
              <a:buFont typeface="Symbol" pitchFamily="18" charset="2"/>
              <a:buNone/>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marL="274320" indent="-274320" eaLnBrk="1" fontAlgn="auto" hangingPunct="1">
              <a:spcAft>
                <a:spcPts val="0"/>
              </a:spcAft>
              <a:defRPr/>
            </a:pPr>
            <a:endParaRPr lang="en-SG" dirty="0"/>
          </a:p>
        </p:txBody>
      </p:sp>
      <p:graphicFrame>
        <p:nvGraphicFramePr>
          <p:cNvPr id="4" name="Content Placeholder 3"/>
          <p:cNvGraphicFramePr>
            <a:graphicFrameLocks/>
          </p:cNvGraphicFramePr>
          <p:nvPr>
            <p:extLst>
              <p:ext uri="{D42A27DB-BD31-4B8C-83A1-F6EECF244321}">
                <p14:modId xmlns:p14="http://schemas.microsoft.com/office/powerpoint/2010/main" val="1409040908"/>
              </p:ext>
            </p:extLst>
          </p:nvPr>
        </p:nvGraphicFramePr>
        <p:xfrm>
          <a:off x="323850" y="2781300"/>
          <a:ext cx="8569325" cy="3811702"/>
        </p:xfrm>
        <a:graphic>
          <a:graphicData uri="http://schemas.openxmlformats.org/drawingml/2006/table">
            <a:tbl>
              <a:tblPr firstRow="1" bandRow="1">
                <a:tableStyleId>{5C22544A-7EE6-4342-B048-85BDC9FD1C3A}</a:tableStyleId>
              </a:tblPr>
              <a:tblGrid>
                <a:gridCol w="1656256"/>
                <a:gridCol w="6913069"/>
              </a:tblGrid>
              <a:tr h="365708">
                <a:tc>
                  <a:txBody>
                    <a:bodyPr/>
                    <a:lstStyle/>
                    <a:p>
                      <a:r>
                        <a:rPr lang="en-US" sz="1800" dirty="0" smtClean="0">
                          <a:solidFill>
                            <a:srgbClr val="C00000"/>
                          </a:solidFill>
                        </a:rPr>
                        <a:t>BACKING</a:t>
                      </a:r>
                      <a:endParaRPr lang="en-SG" sz="1800" dirty="0">
                        <a:solidFill>
                          <a:srgbClr val="C00000"/>
                        </a:solidFill>
                      </a:endParaRPr>
                    </a:p>
                  </a:txBody>
                  <a:tcPr marL="91444" marR="91444" marT="45713" marB="45713"/>
                </a:tc>
                <a:tc>
                  <a:txBody>
                    <a:bodyPr/>
                    <a:lstStyle/>
                    <a:p>
                      <a:r>
                        <a:rPr lang="en-US" sz="1800" dirty="0" smtClean="0"/>
                        <a:t>Actions</a:t>
                      </a:r>
                      <a:endParaRPr lang="en-SG" sz="1800" dirty="0"/>
                    </a:p>
                  </a:txBody>
                  <a:tcPr marL="91444" marR="91444" marT="45713" marB="45713"/>
                </a:tc>
              </a:tr>
              <a:tr h="639989">
                <a:tc>
                  <a:txBody>
                    <a:bodyPr/>
                    <a:lstStyle/>
                    <a:p>
                      <a:r>
                        <a:rPr lang="en-US" sz="1800" dirty="0" smtClean="0"/>
                        <a:t>Time</a:t>
                      </a:r>
                      <a:endParaRPr lang="en-SG" sz="1800" dirty="0"/>
                    </a:p>
                  </a:txBody>
                  <a:tcPr marL="91444" marR="91444" marT="45713" marB="4571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Allocating 1 hour per week for 1 semester for Sec 1 and 2</a:t>
                      </a:r>
                    </a:p>
                    <a:p>
                      <a:endParaRPr lang="en-SG" sz="1800" dirty="0"/>
                    </a:p>
                  </a:txBody>
                  <a:tcPr marL="91444" marR="91444" marT="45713" marB="45713"/>
                </a:tc>
              </a:tr>
              <a:tr h="752043">
                <a:tc>
                  <a:txBody>
                    <a:bodyPr/>
                    <a:lstStyle/>
                    <a:p>
                      <a:r>
                        <a:rPr lang="en-US" sz="1800" dirty="0" smtClean="0"/>
                        <a:t>Funds / Resources</a:t>
                      </a:r>
                      <a:endParaRPr lang="en-SG" sz="1800" dirty="0"/>
                    </a:p>
                  </a:txBody>
                  <a:tcPr marL="91444" marR="91444" marT="45713" marB="45713"/>
                </a:tc>
                <a:tc>
                  <a:txBody>
                    <a:bodyPr/>
                    <a:lstStyle/>
                    <a:p>
                      <a:pPr marL="468630" lvl="1" indent="-285750" fontAlgn="auto">
                        <a:spcAft>
                          <a:spcPts val="0"/>
                        </a:spcAft>
                        <a:buFont typeface="Arial" pitchFamily="34" charset="0"/>
                        <a:buChar char="•"/>
                        <a:defRPr/>
                      </a:pPr>
                      <a:r>
                        <a:rPr lang="en-US" sz="1800" dirty="0" smtClean="0"/>
                        <a:t>Autonomous School Teaching and Learning Fund</a:t>
                      </a:r>
                    </a:p>
                    <a:p>
                      <a:pPr marL="468630" lvl="1" indent="-285750" fontAlgn="auto">
                        <a:spcAft>
                          <a:spcPts val="0"/>
                        </a:spcAft>
                        <a:buFont typeface="Arial" pitchFamily="34" charset="0"/>
                        <a:buChar char="•"/>
                        <a:defRPr/>
                      </a:pPr>
                      <a:r>
                        <a:rPr lang="en-US" sz="1800" dirty="0" smtClean="0"/>
                        <a:t>Cluster Innovation Fund </a:t>
                      </a:r>
                      <a:endParaRPr lang="en-SG" sz="1800" dirty="0"/>
                    </a:p>
                  </a:txBody>
                  <a:tcPr marL="91444" marR="91444" marT="45713" marB="45713"/>
                </a:tc>
              </a:tr>
              <a:tr h="752043">
                <a:tc>
                  <a:txBody>
                    <a:bodyPr/>
                    <a:lstStyle/>
                    <a:p>
                      <a:r>
                        <a:rPr lang="en-US" sz="1800" dirty="0" smtClean="0"/>
                        <a:t>Infrastructure</a:t>
                      </a:r>
                      <a:endParaRPr lang="en-SG" sz="1800" dirty="0"/>
                    </a:p>
                  </a:txBody>
                  <a:tcPr marL="91444" marR="91444" marT="45713" marB="45713"/>
                </a:tc>
                <a:tc>
                  <a:txBody>
                    <a:bodyPr/>
                    <a:lstStyle/>
                    <a:p>
                      <a:pPr marL="274320" marR="0" lvl="1" indent="-274320" algn="l" defTabSz="914400" rtl="0" eaLnBrk="1" fontAlgn="auto" latinLnBrk="0" hangingPunct="1">
                        <a:lnSpc>
                          <a:spcPct val="100000"/>
                        </a:lnSpc>
                        <a:spcBef>
                          <a:spcPts val="0"/>
                        </a:spcBef>
                        <a:spcAft>
                          <a:spcPts val="0"/>
                        </a:spcAft>
                        <a:buClrTx/>
                        <a:buSzTx/>
                        <a:buFontTx/>
                        <a:buNone/>
                        <a:tabLst/>
                        <a:defRPr/>
                      </a:pPr>
                      <a:r>
                        <a:rPr lang="en-US" sz="1800" dirty="0" smtClean="0"/>
                        <a:t>Set up MAD Lab - flexible setups that facilitate ideation as well as collaborative and independent group work; leverage on ICT </a:t>
                      </a:r>
                      <a:endParaRPr lang="en-SG" sz="1800" dirty="0"/>
                    </a:p>
                  </a:txBody>
                  <a:tcPr marL="91444" marR="91444" marT="45713" marB="45713"/>
                </a:tc>
              </a:tr>
              <a:tr h="650902">
                <a:tc>
                  <a:txBody>
                    <a:bodyPr/>
                    <a:lstStyle/>
                    <a:p>
                      <a:r>
                        <a:rPr lang="en-US" sz="1800" dirty="0" smtClean="0"/>
                        <a:t>Manpower</a:t>
                      </a:r>
                      <a:endParaRPr lang="en-SG" sz="1800" dirty="0"/>
                    </a:p>
                  </a:txBody>
                  <a:tcPr marL="91444" marR="91444" marT="45713" marB="45713"/>
                </a:tc>
                <a:tc>
                  <a:txBody>
                    <a:bodyPr/>
                    <a:lstStyle/>
                    <a:p>
                      <a:pPr marL="274320" marR="0" lvl="1" indent="-274320" algn="l" defTabSz="914400" rtl="0" eaLnBrk="1" fontAlgn="auto" latinLnBrk="0" hangingPunct="1">
                        <a:lnSpc>
                          <a:spcPct val="100000"/>
                        </a:lnSpc>
                        <a:spcBef>
                          <a:spcPts val="0"/>
                        </a:spcBef>
                        <a:spcAft>
                          <a:spcPts val="0"/>
                        </a:spcAft>
                        <a:buClrTx/>
                        <a:buSzTx/>
                        <a:buFontTx/>
                        <a:buNone/>
                        <a:tabLst/>
                        <a:defRPr/>
                      </a:pPr>
                      <a:r>
                        <a:rPr lang="en-US" sz="1800" dirty="0" smtClean="0"/>
                        <a:t>2 form teachers per class for lower sec to teach MAD </a:t>
                      </a:r>
                      <a:endParaRPr lang="en-SG" sz="1800" dirty="0"/>
                    </a:p>
                  </a:txBody>
                  <a:tcPr marL="91444" marR="91444" marT="45713" marB="45713"/>
                </a:tc>
              </a:tr>
              <a:tr h="650902">
                <a:tc>
                  <a:txBody>
                    <a:bodyPr/>
                    <a:lstStyle/>
                    <a:p>
                      <a:r>
                        <a:rPr lang="en-US" sz="1800" dirty="0" smtClean="0"/>
                        <a:t>Partners</a:t>
                      </a:r>
                      <a:endParaRPr lang="en-SG" sz="1800" dirty="0"/>
                    </a:p>
                  </a:txBody>
                  <a:tcPr marL="91444" marR="91444" marT="45713" marB="45713"/>
                </a:tc>
                <a:tc>
                  <a:txBody>
                    <a:bodyPr/>
                    <a:lstStyle/>
                    <a:p>
                      <a:pPr marL="274320" marR="0" lvl="1" indent="-274320" algn="l" defTabSz="914400" rtl="0" eaLnBrk="1" fontAlgn="auto" latinLnBrk="0" hangingPunct="1">
                        <a:lnSpc>
                          <a:spcPct val="100000"/>
                        </a:lnSpc>
                        <a:spcBef>
                          <a:spcPts val="0"/>
                        </a:spcBef>
                        <a:spcAft>
                          <a:spcPts val="0"/>
                        </a:spcAft>
                        <a:buClrTx/>
                        <a:buSzTx/>
                        <a:buFontTx/>
                        <a:buNone/>
                        <a:tabLst/>
                        <a:defRPr/>
                      </a:pPr>
                      <a:r>
                        <a:rPr lang="en-US" sz="1800" dirty="0" smtClean="0"/>
                        <a:t>Tapping on community resources and leadership</a:t>
                      </a:r>
                      <a:endParaRPr lang="en-SG" sz="1800" dirty="0"/>
                    </a:p>
                  </a:txBody>
                  <a:tcPr marL="91444" marR="91444" marT="45713" marB="45713"/>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a:t>
            </a:r>
            <a:r>
              <a:rPr lang="en-US" dirty="0" smtClean="0"/>
              <a:t>Implementation</a:t>
            </a:r>
            <a:br>
              <a:rPr lang="en-US" dirty="0" smtClean="0"/>
            </a:br>
            <a:r>
              <a:rPr lang="en-US" dirty="0" smtClean="0">
                <a:solidFill>
                  <a:srgbClr val="FFFF00"/>
                </a:solidFill>
              </a:rPr>
              <a:t>Deployment</a:t>
            </a:r>
            <a:endParaRPr lang="en-SG" dirty="0">
              <a:solidFill>
                <a:srgbClr val="FFFF00"/>
              </a:solidFill>
            </a:endParaRPr>
          </a:p>
        </p:txBody>
      </p:sp>
      <p:sp>
        <p:nvSpPr>
          <p:cNvPr id="5" name="Content Placeholder 4"/>
          <p:cNvSpPr>
            <a:spLocks noGrp="1"/>
          </p:cNvSpPr>
          <p:nvPr>
            <p:ph idx="1"/>
          </p:nvPr>
        </p:nvSpPr>
        <p:spPr>
          <a:xfrm>
            <a:off x="900113" y="2565400"/>
            <a:ext cx="7993062" cy="4103688"/>
          </a:xfrm>
        </p:spPr>
        <p:txBody>
          <a:bodyPr rtlCol="0">
            <a:normAutofit/>
          </a:bodyPr>
          <a:lstStyle/>
          <a:p>
            <a:pPr marL="0" indent="0" eaLnBrk="1" fontAlgn="auto" hangingPunct="1">
              <a:spcAft>
                <a:spcPts val="0"/>
              </a:spcAft>
              <a:buFont typeface="Symbol" pitchFamily="18" charset="2"/>
              <a:buNone/>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marL="274320" indent="-274320" eaLnBrk="1" fontAlgn="auto" hangingPunct="1">
              <a:spcAft>
                <a:spcPts val="0"/>
              </a:spcAft>
              <a:defRPr/>
            </a:pPr>
            <a:endParaRPr lang="en-SG" dirty="0"/>
          </a:p>
        </p:txBody>
      </p:sp>
      <p:graphicFrame>
        <p:nvGraphicFramePr>
          <p:cNvPr id="4" name="Content Placeholder 3"/>
          <p:cNvGraphicFramePr>
            <a:graphicFrameLocks/>
          </p:cNvGraphicFramePr>
          <p:nvPr>
            <p:extLst>
              <p:ext uri="{D42A27DB-BD31-4B8C-83A1-F6EECF244321}">
                <p14:modId xmlns:p14="http://schemas.microsoft.com/office/powerpoint/2010/main" val="3443569473"/>
              </p:ext>
            </p:extLst>
          </p:nvPr>
        </p:nvGraphicFramePr>
        <p:xfrm>
          <a:off x="323850" y="2781300"/>
          <a:ext cx="8569325" cy="3934133"/>
        </p:xfrm>
        <a:graphic>
          <a:graphicData uri="http://schemas.openxmlformats.org/drawingml/2006/table">
            <a:tbl>
              <a:tblPr firstRow="1" bandRow="1">
                <a:tableStyleId>{5C22544A-7EE6-4342-B048-85BDC9FD1C3A}</a:tableStyleId>
              </a:tblPr>
              <a:tblGrid>
                <a:gridCol w="1224189"/>
                <a:gridCol w="7345136"/>
              </a:tblGrid>
              <a:tr h="365692">
                <a:tc>
                  <a:txBody>
                    <a:bodyPr/>
                    <a:lstStyle/>
                    <a:p>
                      <a:r>
                        <a:rPr lang="en-US" sz="1800" dirty="0" smtClean="0">
                          <a:solidFill>
                            <a:srgbClr val="C00000"/>
                          </a:solidFill>
                        </a:rPr>
                        <a:t>CAPACITY</a:t>
                      </a:r>
                      <a:endParaRPr lang="en-SG" sz="1800" dirty="0">
                        <a:solidFill>
                          <a:srgbClr val="C00000"/>
                        </a:solidFill>
                      </a:endParaRPr>
                    </a:p>
                  </a:txBody>
                  <a:tcPr marL="91444" marR="91444" marT="45712" marB="45712"/>
                </a:tc>
                <a:tc>
                  <a:txBody>
                    <a:bodyPr/>
                    <a:lstStyle/>
                    <a:p>
                      <a:r>
                        <a:rPr lang="en-US" sz="1800" dirty="0" smtClean="0"/>
                        <a:t>Actions</a:t>
                      </a:r>
                      <a:endParaRPr lang="en-SG" sz="1800" dirty="0"/>
                    </a:p>
                  </a:txBody>
                  <a:tcPr marL="91444" marR="91444" marT="45712" marB="45712"/>
                </a:tc>
              </a:tr>
              <a:tr h="1462768">
                <a:tc>
                  <a:txBody>
                    <a:bodyPr/>
                    <a:lstStyle/>
                    <a:p>
                      <a:r>
                        <a:rPr lang="en-US" sz="1800" dirty="0" smtClean="0"/>
                        <a:t>Formal Training</a:t>
                      </a:r>
                      <a:endParaRPr lang="en-SG" sz="1800" dirty="0"/>
                    </a:p>
                  </a:txBody>
                  <a:tcPr marL="91444" marR="91444" marT="45712" marB="45712"/>
                </a:tc>
                <a:tc>
                  <a:txBody>
                    <a:bodyPr/>
                    <a:lstStyle/>
                    <a:p>
                      <a:pPr marL="468630" lvl="1" indent="-285750" fontAlgn="auto">
                        <a:spcAft>
                          <a:spcPts val="0"/>
                        </a:spcAft>
                        <a:buFont typeface="Arial" pitchFamily="34" charset="0"/>
                        <a:buChar char="•"/>
                        <a:defRPr/>
                      </a:pPr>
                      <a:r>
                        <a:rPr lang="en-US" sz="1800" dirty="0" smtClean="0"/>
                        <a:t>Phased approach for FPSP Coach Training: </a:t>
                      </a:r>
                    </a:p>
                    <a:p>
                      <a:pPr marL="1200150" lvl="2" indent="-285750" fontAlgn="auto">
                        <a:spcAft>
                          <a:spcPts val="0"/>
                        </a:spcAft>
                        <a:buFont typeface="Courier New" pitchFamily="49" charset="0"/>
                        <a:buChar char="o"/>
                        <a:defRPr/>
                      </a:pPr>
                      <a:r>
                        <a:rPr lang="en-US" sz="1800" dirty="0" smtClean="0"/>
                        <a:t>Committee Members: Core team</a:t>
                      </a:r>
                    </a:p>
                    <a:p>
                      <a:pPr marL="1200150" lvl="2" indent="-285750" fontAlgn="auto">
                        <a:spcAft>
                          <a:spcPts val="0"/>
                        </a:spcAft>
                        <a:buFont typeface="Courier New" pitchFamily="49" charset="0"/>
                        <a:buChar char="o"/>
                        <a:defRPr/>
                      </a:pPr>
                      <a:r>
                        <a:rPr lang="en-US" sz="1800" dirty="0" smtClean="0"/>
                        <a:t>Teachers: Just in time</a:t>
                      </a:r>
                    </a:p>
                    <a:p>
                      <a:pPr marL="468630" lvl="1" indent="-285750" fontAlgn="auto">
                        <a:spcAft>
                          <a:spcPts val="0"/>
                        </a:spcAft>
                        <a:buFont typeface="Arial" pitchFamily="34" charset="0"/>
                        <a:buChar char="•"/>
                        <a:defRPr/>
                      </a:pPr>
                      <a:r>
                        <a:rPr lang="en-US" sz="1800" dirty="0" smtClean="0"/>
                        <a:t>School-based training for all staff</a:t>
                      </a:r>
                    </a:p>
                    <a:p>
                      <a:endParaRPr lang="en-SG" sz="1800" dirty="0"/>
                    </a:p>
                  </a:txBody>
                  <a:tcPr marL="91444" marR="91444" marT="45712" marB="45712"/>
                </a:tc>
              </a:tr>
              <a:tr h="2105365">
                <a:tc>
                  <a:txBody>
                    <a:bodyPr/>
                    <a:lstStyle/>
                    <a:p>
                      <a:r>
                        <a:rPr lang="en-US" sz="1800" dirty="0" smtClean="0"/>
                        <a:t>Support</a:t>
                      </a:r>
                      <a:endParaRPr lang="en-SG" sz="1800" dirty="0"/>
                    </a:p>
                  </a:txBody>
                  <a:tcPr marL="91444" marR="91444" marT="45712" marB="45712"/>
                </a:tc>
                <a:tc>
                  <a:txBody>
                    <a:bodyPr/>
                    <a:lstStyle/>
                    <a:p>
                      <a:pPr marL="468630" lvl="1" indent="-285750" fontAlgn="auto">
                        <a:spcAft>
                          <a:spcPts val="0"/>
                        </a:spcAft>
                        <a:buFont typeface="Arial" pitchFamily="34" charset="0"/>
                        <a:buChar char="•"/>
                        <a:defRPr/>
                      </a:pPr>
                      <a:r>
                        <a:rPr lang="en-US" sz="1800" dirty="0" smtClean="0">
                          <a:solidFill>
                            <a:srgbClr val="FF0000"/>
                          </a:solidFill>
                        </a:rPr>
                        <a:t>Modeling </a:t>
                      </a:r>
                      <a:r>
                        <a:rPr lang="en-US" sz="1800" dirty="0" smtClean="0"/>
                        <a:t>by HOD/CID - Group lectures</a:t>
                      </a:r>
                    </a:p>
                    <a:p>
                      <a:pPr marL="468630" lvl="1" indent="-285750" fontAlgn="auto">
                        <a:spcAft>
                          <a:spcPts val="0"/>
                        </a:spcAft>
                        <a:buFont typeface="Arial" pitchFamily="34" charset="0"/>
                        <a:buChar char="•"/>
                        <a:defRPr/>
                      </a:pPr>
                      <a:r>
                        <a:rPr lang="en-US" sz="1800" dirty="0" smtClean="0">
                          <a:solidFill>
                            <a:srgbClr val="FF0000"/>
                          </a:solidFill>
                        </a:rPr>
                        <a:t>Handholding</a:t>
                      </a:r>
                      <a:r>
                        <a:rPr lang="en-US" sz="1800" dirty="0" smtClean="0"/>
                        <a:t> by HOD/CID and </a:t>
                      </a:r>
                      <a:r>
                        <a:rPr lang="en-US" sz="1800" dirty="0" err="1" smtClean="0"/>
                        <a:t>Comm</a:t>
                      </a:r>
                      <a:r>
                        <a:rPr lang="en-US" sz="1800" dirty="0" smtClean="0"/>
                        <a:t> Members</a:t>
                      </a:r>
                    </a:p>
                    <a:p>
                      <a:pPr marL="1200150" lvl="2" indent="-285750" fontAlgn="auto">
                        <a:spcAft>
                          <a:spcPts val="0"/>
                        </a:spcAft>
                        <a:buFont typeface="Courier New" pitchFamily="49" charset="0"/>
                        <a:buChar char="o"/>
                        <a:defRPr/>
                      </a:pPr>
                      <a:r>
                        <a:rPr lang="en-US" sz="1800" dirty="0" smtClean="0"/>
                        <a:t>Clarity of Instructions; Briefings to check understanding;  </a:t>
                      </a:r>
                      <a:br>
                        <a:rPr lang="en-US" sz="1800" dirty="0" smtClean="0"/>
                      </a:br>
                      <a:r>
                        <a:rPr lang="en-US" sz="1800" dirty="0" smtClean="0"/>
                        <a:t>Co-teaching;</a:t>
                      </a:r>
                    </a:p>
                    <a:p>
                      <a:pPr marL="468630" lvl="1" indent="-285750" fontAlgn="auto">
                        <a:spcAft>
                          <a:spcPts val="0"/>
                        </a:spcAft>
                        <a:buFont typeface="Arial" pitchFamily="34" charset="0"/>
                        <a:buChar char="•"/>
                        <a:defRPr/>
                      </a:pPr>
                      <a:r>
                        <a:rPr lang="en-US" sz="1800" dirty="0" smtClean="0"/>
                        <a:t>Allocation of 1 </a:t>
                      </a:r>
                      <a:r>
                        <a:rPr lang="en-US" sz="1800" dirty="0" err="1" smtClean="0"/>
                        <a:t>hr</a:t>
                      </a:r>
                      <a:r>
                        <a:rPr lang="en-US" sz="1800" dirty="0" smtClean="0"/>
                        <a:t> per week for teacher conferencing</a:t>
                      </a:r>
                    </a:p>
                    <a:p>
                      <a:pPr marL="468630" lvl="1" indent="-285750" fontAlgn="auto">
                        <a:spcAft>
                          <a:spcPts val="0"/>
                        </a:spcAft>
                        <a:buFont typeface="Arial" pitchFamily="34" charset="0"/>
                        <a:buChar char="•"/>
                        <a:defRPr/>
                      </a:pPr>
                      <a:r>
                        <a:rPr lang="en-US" sz="1800" dirty="0" smtClean="0">
                          <a:solidFill>
                            <a:srgbClr val="FF0000"/>
                          </a:solidFill>
                        </a:rPr>
                        <a:t>Development</a:t>
                      </a:r>
                      <a:r>
                        <a:rPr lang="en-US" sz="1800" dirty="0" smtClean="0"/>
                        <a:t> of curricular resources</a:t>
                      </a:r>
                    </a:p>
                    <a:p>
                      <a:pPr marL="468630" lvl="1" indent="-285750" fontAlgn="auto">
                        <a:spcAft>
                          <a:spcPts val="0"/>
                        </a:spcAft>
                        <a:buFont typeface="Arial" pitchFamily="34" charset="0"/>
                        <a:buChar char="•"/>
                        <a:defRPr/>
                      </a:pPr>
                      <a:r>
                        <a:rPr lang="en-US" sz="1800" dirty="0" smtClean="0"/>
                        <a:t>Setting up e-portal</a:t>
                      </a:r>
                      <a:r>
                        <a:rPr lang="en-US" sz="1800" baseline="0" dirty="0" smtClean="0"/>
                        <a:t> </a:t>
                      </a:r>
                      <a:r>
                        <a:rPr lang="en-US" sz="1800" dirty="0" smtClean="0"/>
                        <a:t>for easy access to resources </a:t>
                      </a:r>
                      <a:endParaRPr lang="en-SG" sz="1800" dirty="0"/>
                    </a:p>
                  </a:txBody>
                  <a:tcPr marL="91444" marR="91444" marT="45712" marB="45712"/>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a:t>
            </a:r>
            <a:r>
              <a:rPr lang="en-US" dirty="0" smtClean="0"/>
              <a:t>Implementation</a:t>
            </a:r>
            <a:br>
              <a:rPr lang="en-US" dirty="0" smtClean="0"/>
            </a:br>
            <a:r>
              <a:rPr lang="en-US" dirty="0" smtClean="0">
                <a:solidFill>
                  <a:srgbClr val="FFFF00"/>
                </a:solidFill>
              </a:rPr>
              <a:t>Deployment</a:t>
            </a:r>
            <a:endParaRPr lang="en-SG" dirty="0">
              <a:solidFill>
                <a:srgbClr val="FFFF00"/>
              </a:solidFill>
            </a:endParaRPr>
          </a:p>
        </p:txBody>
      </p:sp>
      <p:sp>
        <p:nvSpPr>
          <p:cNvPr id="5" name="Content Placeholder 4"/>
          <p:cNvSpPr>
            <a:spLocks noGrp="1"/>
          </p:cNvSpPr>
          <p:nvPr>
            <p:ph idx="1"/>
          </p:nvPr>
        </p:nvSpPr>
        <p:spPr>
          <a:xfrm>
            <a:off x="900113" y="2565400"/>
            <a:ext cx="7993062" cy="4103688"/>
          </a:xfrm>
        </p:spPr>
        <p:txBody>
          <a:bodyPr rtlCol="0">
            <a:normAutofit/>
          </a:bodyPr>
          <a:lstStyle/>
          <a:p>
            <a:pPr marL="0" indent="0" eaLnBrk="1" fontAlgn="auto" hangingPunct="1">
              <a:spcAft>
                <a:spcPts val="0"/>
              </a:spcAft>
              <a:buFont typeface="Symbol" pitchFamily="18" charset="2"/>
              <a:buNone/>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marL="274320" indent="-274320" eaLnBrk="1" fontAlgn="auto" hangingPunct="1">
              <a:spcAft>
                <a:spcPts val="0"/>
              </a:spcAft>
              <a:defRPr/>
            </a:pPr>
            <a:endParaRPr lang="en-SG" dirty="0"/>
          </a:p>
        </p:txBody>
      </p:sp>
      <p:graphicFrame>
        <p:nvGraphicFramePr>
          <p:cNvPr id="4" name="Content Placeholder 3"/>
          <p:cNvGraphicFramePr>
            <a:graphicFrameLocks/>
          </p:cNvGraphicFramePr>
          <p:nvPr/>
        </p:nvGraphicFramePr>
        <p:xfrm>
          <a:off x="323850" y="2781300"/>
          <a:ext cx="8569325" cy="3291762"/>
        </p:xfrm>
        <a:graphic>
          <a:graphicData uri="http://schemas.openxmlformats.org/drawingml/2006/table">
            <a:tbl>
              <a:tblPr firstRow="1" bandRow="1">
                <a:tableStyleId>{5C22544A-7EE6-4342-B048-85BDC9FD1C3A}</a:tableStyleId>
              </a:tblPr>
              <a:tblGrid>
                <a:gridCol w="2160334"/>
                <a:gridCol w="6408991"/>
              </a:tblGrid>
              <a:tr h="365654">
                <a:tc>
                  <a:txBody>
                    <a:bodyPr/>
                    <a:lstStyle/>
                    <a:p>
                      <a:r>
                        <a:rPr lang="en-US" sz="1800" dirty="0" smtClean="0">
                          <a:solidFill>
                            <a:srgbClr val="C00000"/>
                          </a:solidFill>
                        </a:rPr>
                        <a:t>DEMONSTRATION</a:t>
                      </a:r>
                      <a:endParaRPr lang="en-SG" sz="1800" dirty="0">
                        <a:solidFill>
                          <a:srgbClr val="C00000"/>
                        </a:solidFill>
                      </a:endParaRPr>
                    </a:p>
                  </a:txBody>
                  <a:tcPr marL="91444" marR="91444" marT="45707" marB="45707"/>
                </a:tc>
                <a:tc>
                  <a:txBody>
                    <a:bodyPr/>
                    <a:lstStyle/>
                    <a:p>
                      <a:r>
                        <a:rPr lang="en-US" sz="1800" dirty="0" smtClean="0"/>
                        <a:t>Actions</a:t>
                      </a:r>
                      <a:endParaRPr lang="en-SG" sz="1800" dirty="0"/>
                    </a:p>
                  </a:txBody>
                  <a:tcPr marL="91444" marR="91444" marT="45707" marB="45707"/>
                </a:tc>
              </a:tr>
              <a:tr h="1462617">
                <a:tc>
                  <a:txBody>
                    <a:bodyPr/>
                    <a:lstStyle/>
                    <a:p>
                      <a:r>
                        <a:rPr lang="en-US" sz="1800" dirty="0" smtClean="0"/>
                        <a:t>Student Platforms</a:t>
                      </a:r>
                      <a:endParaRPr lang="en-SG" sz="1800" dirty="0"/>
                    </a:p>
                  </a:txBody>
                  <a:tcPr marL="91444" marR="91444" marT="45707" marB="45707"/>
                </a:tc>
                <a:tc>
                  <a:txBody>
                    <a:bodyPr/>
                    <a:lstStyle/>
                    <a:p>
                      <a:pPr marL="468630" lvl="1" indent="-285750" fontAlgn="auto">
                        <a:spcAft>
                          <a:spcPts val="0"/>
                        </a:spcAft>
                        <a:buFont typeface="Arial" pitchFamily="34" charset="0"/>
                        <a:buChar char="•"/>
                        <a:defRPr/>
                      </a:pPr>
                      <a:r>
                        <a:rPr lang="en-US" sz="1800" dirty="0" smtClean="0"/>
                        <a:t>Student Thinking Festival</a:t>
                      </a:r>
                    </a:p>
                    <a:p>
                      <a:pPr marL="468630" lvl="1" indent="-285750" fontAlgn="auto">
                        <a:spcAft>
                          <a:spcPts val="0"/>
                        </a:spcAft>
                        <a:buFont typeface="Arial" pitchFamily="34" charset="0"/>
                        <a:buChar char="•"/>
                        <a:defRPr/>
                      </a:pPr>
                      <a:r>
                        <a:rPr lang="en-US" sz="1800" dirty="0" smtClean="0"/>
                        <a:t>MAD Award Presentation</a:t>
                      </a:r>
                    </a:p>
                    <a:p>
                      <a:pPr marL="468630" lvl="1" indent="-285750" fontAlgn="auto">
                        <a:spcAft>
                          <a:spcPts val="0"/>
                        </a:spcAft>
                        <a:buFont typeface="Arial" pitchFamily="34" charset="0"/>
                        <a:buChar char="•"/>
                        <a:defRPr/>
                      </a:pPr>
                      <a:r>
                        <a:rPr lang="en-US" sz="1800" dirty="0" smtClean="0"/>
                        <a:t>Participation in FPSP National Competitions and other platforms</a:t>
                      </a:r>
                    </a:p>
                    <a:p>
                      <a:pPr marL="285750" indent="-285750">
                        <a:buFont typeface="Arial" pitchFamily="34" charset="0"/>
                        <a:buChar char="•"/>
                      </a:pPr>
                      <a:endParaRPr lang="en-SG" sz="1800" dirty="0"/>
                    </a:p>
                  </a:txBody>
                  <a:tcPr marL="91444" marR="91444" marT="45707" marB="45707"/>
                </a:tc>
              </a:tr>
              <a:tr h="1462617">
                <a:tc>
                  <a:txBody>
                    <a:bodyPr/>
                    <a:lstStyle/>
                    <a:p>
                      <a:r>
                        <a:rPr lang="en-US" sz="1800" dirty="0" smtClean="0"/>
                        <a:t>Teacher Platforms</a:t>
                      </a:r>
                      <a:endParaRPr lang="en-SG" sz="1800" dirty="0"/>
                    </a:p>
                  </a:txBody>
                  <a:tcPr marL="91444" marR="91444" marT="45707" marB="45707"/>
                </a:tc>
                <a:tc>
                  <a:txBody>
                    <a:bodyPr/>
                    <a:lstStyle/>
                    <a:p>
                      <a:pPr marL="468630" lvl="1" indent="-285750" fontAlgn="auto">
                        <a:spcAft>
                          <a:spcPts val="0"/>
                        </a:spcAft>
                        <a:buFont typeface="Arial" pitchFamily="34" charset="0"/>
                        <a:buChar char="•"/>
                        <a:defRPr/>
                      </a:pPr>
                      <a:r>
                        <a:rPr lang="en-US" sz="1800" dirty="0" smtClean="0"/>
                        <a:t>Staff Learning Festival</a:t>
                      </a:r>
                    </a:p>
                    <a:p>
                      <a:pPr marL="468630" lvl="1" indent="-285750" fontAlgn="auto">
                        <a:spcAft>
                          <a:spcPts val="0"/>
                        </a:spcAft>
                        <a:buFont typeface="Arial" pitchFamily="34" charset="0"/>
                        <a:buChar char="•"/>
                        <a:defRPr/>
                      </a:pPr>
                      <a:r>
                        <a:rPr lang="en-US" sz="1800" dirty="0" smtClean="0"/>
                        <a:t>Inter-school Sharing</a:t>
                      </a:r>
                    </a:p>
                    <a:p>
                      <a:pPr marL="468630" lvl="1" indent="-285750" fontAlgn="auto">
                        <a:spcAft>
                          <a:spcPts val="0"/>
                        </a:spcAft>
                        <a:buFont typeface="Arial" pitchFamily="34" charset="0"/>
                        <a:buChar char="•"/>
                        <a:defRPr/>
                      </a:pPr>
                      <a:r>
                        <a:rPr lang="en-US" sz="1800" dirty="0" smtClean="0"/>
                        <a:t>Cluster and National Platforms</a:t>
                      </a:r>
                    </a:p>
                    <a:p>
                      <a:pPr marL="468630" lvl="1" indent="-285750" fontAlgn="auto">
                        <a:spcAft>
                          <a:spcPts val="0"/>
                        </a:spcAft>
                        <a:buFont typeface="Arial" pitchFamily="34" charset="0"/>
                        <a:buChar char="•"/>
                        <a:defRPr/>
                      </a:pPr>
                      <a:r>
                        <a:rPr lang="en-US" sz="1800" dirty="0" smtClean="0"/>
                        <a:t>Leverage</a:t>
                      </a:r>
                      <a:r>
                        <a:rPr lang="en-US" sz="1800" baseline="0" dirty="0" smtClean="0"/>
                        <a:t> on status as Centre of Excellence </a:t>
                      </a:r>
                      <a:endParaRPr lang="en-US" sz="1800" dirty="0" smtClean="0"/>
                    </a:p>
                    <a:p>
                      <a:pPr marL="468630" lvl="1" indent="-285750" fontAlgn="auto">
                        <a:spcAft>
                          <a:spcPts val="0"/>
                        </a:spcAft>
                        <a:buFont typeface="Arial" pitchFamily="34" charset="0"/>
                        <a:buChar char="•"/>
                        <a:defRPr/>
                      </a:pPr>
                      <a:endParaRPr lang="en-SG" sz="1800" dirty="0"/>
                    </a:p>
                  </a:txBody>
                  <a:tcPr marL="91444" marR="91444" marT="45707" marB="45707"/>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0825" y="2674938"/>
            <a:ext cx="8642350" cy="3562350"/>
          </a:xfrm>
        </p:spPr>
        <p:txBody>
          <a:bodyPr>
            <a:normAutofit/>
          </a:bodyPr>
          <a:lstStyle/>
          <a:p>
            <a:pPr eaLnBrk="1" hangingPunct="1"/>
            <a:r>
              <a:rPr lang="en-US" dirty="0" smtClean="0"/>
              <a:t>Rapid prototyping </a:t>
            </a:r>
            <a:r>
              <a:rPr lang="en-US" dirty="0" smtClean="0">
                <a:sym typeface="Wingdings" pitchFamily="2" charset="2"/>
              </a:rPr>
              <a:t> design and re-design on the fly</a:t>
            </a:r>
          </a:p>
          <a:p>
            <a:pPr eaLnBrk="1" hangingPunct="1"/>
            <a:endParaRPr lang="en-US" dirty="0" smtClean="0">
              <a:sym typeface="Wingdings" pitchFamily="2" charset="2"/>
            </a:endParaRPr>
          </a:p>
          <a:p>
            <a:pPr eaLnBrk="1" hangingPunct="1"/>
            <a:r>
              <a:rPr lang="en-US" dirty="0" smtClean="0">
                <a:sym typeface="Wingdings" pitchFamily="2" charset="2"/>
              </a:rPr>
              <a:t>Critical review for improvement to design  </a:t>
            </a:r>
            <a:r>
              <a:rPr lang="en-US" dirty="0" err="1" smtClean="0"/>
              <a:t>Stufflebeam’s</a:t>
            </a:r>
            <a:r>
              <a:rPr lang="en-US" dirty="0" smtClean="0"/>
              <a:t> ‘Context, Input, Process, Product’ (CIPP) Evaluation Model</a:t>
            </a:r>
          </a:p>
          <a:p>
            <a:pPr eaLnBrk="1" hangingPunct="1">
              <a:buFont typeface="Symbol" pitchFamily="18" charset="2"/>
              <a:buNone/>
            </a:pPr>
            <a:endParaRPr lang="en-US" dirty="0" smtClean="0"/>
          </a:p>
          <a:p>
            <a:pPr eaLnBrk="1" hangingPunct="1"/>
            <a:endParaRPr lang="en-US" dirty="0" smtClean="0"/>
          </a:p>
          <a:p>
            <a:pPr eaLnBrk="1" hangingPunct="1"/>
            <a:endParaRPr lang="en-SG" dirty="0" smtClean="0"/>
          </a:p>
        </p:txBody>
      </p:sp>
      <p:sp>
        <p:nvSpPr>
          <p:cNvPr id="3" name="Title 2"/>
          <p:cNvSpPr>
            <a:spLocks noGrp="1"/>
          </p:cNvSpPr>
          <p:nvPr>
            <p:ph type="title"/>
          </p:nvPr>
        </p:nvSpPr>
        <p:spPr/>
        <p:txBody>
          <a:bodyPr>
            <a:normAutofit fontScale="90000"/>
          </a:bodyPr>
          <a:lstStyle/>
          <a:p>
            <a:pPr eaLnBrk="1" hangingPunct="1"/>
            <a:r>
              <a:rPr lang="en-US" sz="4000" dirty="0" smtClean="0"/>
              <a:t>M.A.D.@CSS:</a:t>
            </a:r>
            <a:br>
              <a:rPr lang="en-US" sz="4000" dirty="0" smtClean="0"/>
            </a:br>
            <a:r>
              <a:rPr lang="en-US" sz="4000" dirty="0" err="1" smtClean="0"/>
              <a:t>Programme</a:t>
            </a:r>
            <a:r>
              <a:rPr lang="en-US" sz="4000" dirty="0" smtClean="0"/>
              <a:t> Evaluation</a:t>
            </a:r>
            <a:endParaRPr lang="en-SG" sz="4000" dirty="0" smtClean="0"/>
          </a:p>
        </p:txBody>
      </p:sp>
      <p:cxnSp>
        <p:nvCxnSpPr>
          <p:cNvPr id="6" name="Straight Arrow Connector 5"/>
          <p:cNvCxnSpPr/>
          <p:nvPr/>
        </p:nvCxnSpPr>
        <p:spPr>
          <a:xfrm flipV="1">
            <a:off x="4284663" y="3068638"/>
            <a:ext cx="0" cy="504825"/>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708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pPr eaLnBrk="1" hangingPunct="1"/>
            <a:r>
              <a:rPr lang="en-US" smtClean="0"/>
              <a:t>Intuitive process </a:t>
            </a:r>
            <a:r>
              <a:rPr lang="en-US" smtClean="0">
                <a:sym typeface="Wingdings" pitchFamily="2" charset="2"/>
              </a:rPr>
              <a:t> Structured process</a:t>
            </a:r>
          </a:p>
          <a:p>
            <a:pPr eaLnBrk="1" hangingPunct="1"/>
            <a:endParaRPr lang="en-US" smtClean="0">
              <a:sym typeface="Wingdings" pitchFamily="2" charset="2"/>
            </a:endParaRPr>
          </a:p>
          <a:p>
            <a:pPr eaLnBrk="1" hangingPunct="1"/>
            <a:r>
              <a:rPr lang="en-US" smtClean="0">
                <a:sym typeface="Wingdings" pitchFamily="2" charset="2"/>
              </a:rPr>
              <a:t>Greater awareness and appreciation of discussed issues  action to support and promote cause</a:t>
            </a:r>
          </a:p>
          <a:p>
            <a:pPr eaLnBrk="1" hangingPunct="1"/>
            <a:endParaRPr lang="en-US" smtClean="0">
              <a:sym typeface="Wingdings" pitchFamily="2" charset="2"/>
            </a:endParaRPr>
          </a:p>
          <a:p>
            <a:pPr eaLnBrk="1" hangingPunct="1"/>
            <a:r>
              <a:rPr lang="en-US" smtClean="0">
                <a:sym typeface="Wingdings" pitchFamily="2" charset="2"/>
              </a:rPr>
              <a:t>Self-regulated and collaborative learning</a:t>
            </a:r>
          </a:p>
        </p:txBody>
      </p:sp>
      <p:sp>
        <p:nvSpPr>
          <p:cNvPr id="3" name="Title 2"/>
          <p:cNvSpPr>
            <a:spLocks noGrp="1"/>
          </p:cNvSpPr>
          <p:nvPr>
            <p:ph type="title"/>
          </p:nvPr>
        </p:nvSpPr>
        <p:spPr/>
        <p:txBody>
          <a:bodyPr>
            <a:normAutofit fontScale="90000"/>
          </a:bodyPr>
          <a:lstStyle/>
          <a:p>
            <a:pPr eaLnBrk="1" hangingPunct="1"/>
            <a:r>
              <a:rPr lang="en-US" sz="4000" dirty="0" smtClean="0"/>
              <a:t>M.A.D.@CSS</a:t>
            </a:r>
            <a:r>
              <a:rPr lang="en-US" sz="4000" dirty="0" smtClean="0"/>
              <a:t>: Evaluation</a:t>
            </a:r>
            <a:r>
              <a:rPr lang="en-US" sz="4000" dirty="0" smtClean="0"/>
              <a:t/>
            </a:r>
            <a:br>
              <a:rPr lang="en-US" sz="4000" dirty="0" smtClean="0"/>
            </a:br>
            <a:r>
              <a:rPr lang="en-US" sz="4000" dirty="0" smtClean="0">
                <a:solidFill>
                  <a:srgbClr val="FFFF00"/>
                </a:solidFill>
              </a:rPr>
              <a:t>Student Feedback (Lower Sec)</a:t>
            </a:r>
            <a:endParaRPr lang="en-SG" sz="4000" dirty="0" smtClean="0">
              <a:solidFill>
                <a:srgbClr val="FFFF00"/>
              </a:solidFill>
            </a:endParaRPr>
          </a:p>
        </p:txBody>
      </p:sp>
      <p:sp>
        <p:nvSpPr>
          <p:cNvPr id="16388" name="TextBox 7"/>
          <p:cNvSpPr txBox="1">
            <a:spLocks noChangeArrowheads="1"/>
          </p:cNvSpPr>
          <p:nvPr/>
        </p:nvSpPr>
        <p:spPr bwMode="auto">
          <a:xfrm>
            <a:off x="755650" y="2060575"/>
            <a:ext cx="2736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400" b="1">
                <a:solidFill>
                  <a:schemeClr val="tx2"/>
                </a:solidFill>
              </a:rPr>
              <a:t>Strengths</a:t>
            </a:r>
            <a:endParaRPr lang="en-SG" sz="2400" b="1">
              <a:solidFill>
                <a:schemeClr val="tx2"/>
              </a:solidFill>
            </a:endParaRPr>
          </a:p>
        </p:txBody>
      </p:sp>
    </p:spTree>
    <p:extLst>
      <p:ext uri="{BB962C8B-B14F-4D97-AF65-F5344CB8AC3E}">
        <p14:creationId xmlns:p14="http://schemas.microsoft.com/office/powerpoint/2010/main" val="99320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23850" y="2674938"/>
          <a:ext cx="8569325" cy="3758565"/>
        </p:xfrm>
        <a:graphic>
          <a:graphicData uri="http://schemas.openxmlformats.org/drawingml/2006/table">
            <a:tbl>
              <a:tblPr/>
              <a:tblGrid>
                <a:gridCol w="4176713"/>
                <a:gridCol w="4392612"/>
              </a:tblGrid>
              <a:tr h="46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0000"/>
                          </a:solidFill>
                          <a:effectLst/>
                          <a:latin typeface="Candara" pitchFamily="34" charset="0"/>
                          <a:cs typeface="Arial" pitchFamily="34" charset="0"/>
                        </a:rPr>
                        <a:t>What students say</a:t>
                      </a:r>
                      <a:endParaRPr kumimoji="0" lang="en-SG" sz="22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0000"/>
                          </a:solidFill>
                          <a:effectLst/>
                          <a:latin typeface="Candara" pitchFamily="34" charset="0"/>
                          <a:cs typeface="Arial" pitchFamily="34" charset="0"/>
                        </a:rPr>
                        <a:t>Improvements made</a:t>
                      </a:r>
                      <a:endParaRPr kumimoji="0" lang="en-SG" sz="22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r>
              <a:tr h="792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SG" sz="2200" b="0" i="0" u="none" strike="noStrike" cap="none" normalizeH="0" baseline="0" smtClean="0">
                          <a:ln>
                            <a:noFill/>
                          </a:ln>
                          <a:solidFill>
                            <a:srgbClr val="000000"/>
                          </a:solidFill>
                          <a:effectLst/>
                          <a:latin typeface="Candara" pitchFamily="34" charset="0"/>
                          <a:cs typeface="Arial" pitchFamily="34" charset="0"/>
                        </a:rPr>
                        <a:t>More time to learn, practise, discuss…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SG" sz="22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00"/>
                          </a:solidFill>
                          <a:effectLst/>
                          <a:latin typeface="Candara" pitchFamily="34" charset="0"/>
                          <a:cs typeface="Arial" pitchFamily="34" charset="0"/>
                        </a:rPr>
                        <a:t>Institute routines for students, for e.g. pre-lesson preparatory work</a:t>
                      </a:r>
                      <a:endParaRPr kumimoji="0" lang="en-SG" sz="22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DE5FE"/>
                    </a:solidFill>
                  </a:tcPr>
                </a:tc>
              </a:tr>
              <a:tr h="793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00"/>
                          </a:solidFill>
                          <a:effectLst/>
                          <a:latin typeface="Candara" pitchFamily="34" charset="0"/>
                          <a:cs typeface="Arial" pitchFamily="34" charset="0"/>
                          <a:sym typeface="Wingdings" pitchFamily="2" charset="2"/>
                        </a:rPr>
                        <a:t>Greater clarity  of explanation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SG" sz="22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00"/>
                          </a:solidFill>
                          <a:effectLst/>
                          <a:latin typeface="Candara" pitchFamily="34" charset="0"/>
                          <a:cs typeface="Arial" pitchFamily="34" charset="0"/>
                        </a:rPr>
                        <a:t>Provide more examples </a:t>
                      </a:r>
                      <a:r>
                        <a:rPr kumimoji="0" lang="en-SG" sz="2200" b="0" i="0" u="none" strike="noStrike" cap="none" normalizeH="0" baseline="0" smtClean="0">
                          <a:ln>
                            <a:noFill/>
                          </a:ln>
                          <a:solidFill>
                            <a:srgbClr val="000000"/>
                          </a:solidFill>
                          <a:effectLst/>
                          <a:latin typeface="Candara" pitchFamily="34" charset="0"/>
                          <a:cs typeface="Arial" pitchFamily="34" charset="0"/>
                        </a:rPr>
                        <a:t> to illustrate the applicability of the tools</a:t>
                      </a:r>
                      <a:endParaRPr kumimoji="0" lang="en-US" sz="22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r>
              <a:tr h="1079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00"/>
                          </a:solidFill>
                          <a:effectLst/>
                          <a:latin typeface="Candara" pitchFamily="34" charset="0"/>
                          <a:cs typeface="Arial" pitchFamily="34" charset="0"/>
                          <a:sym typeface="Wingdings" pitchFamily="2" charset="2"/>
                        </a:rPr>
                        <a:t>Improve learning environment &amp; experience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SG" sz="22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00"/>
                          </a:solidFill>
                          <a:effectLst/>
                          <a:latin typeface="Candara" pitchFamily="34" charset="0"/>
                          <a:cs typeface="Arial" pitchFamily="34" charset="0"/>
                        </a:rPr>
                        <a:t>Create bigger pool of teacher facilitators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smtClean="0">
                          <a:ln>
                            <a:noFill/>
                          </a:ln>
                          <a:solidFill>
                            <a:srgbClr val="000000"/>
                          </a:solidFill>
                          <a:effectLst/>
                          <a:latin typeface="Candara" pitchFamily="34" charset="0"/>
                          <a:cs typeface="Arial" pitchFamily="34" charset="0"/>
                        </a:rPr>
                        <a:t>Provide physical resource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DE5FE"/>
                    </a:solidFill>
                  </a:tcPr>
                </a:tc>
              </a:tr>
            </a:tbl>
          </a:graphicData>
        </a:graphic>
      </p:graphicFrame>
      <p:sp>
        <p:nvSpPr>
          <p:cNvPr id="3" name="Title 2"/>
          <p:cNvSpPr>
            <a:spLocks noGrp="1"/>
          </p:cNvSpPr>
          <p:nvPr>
            <p:ph type="title"/>
          </p:nvPr>
        </p:nvSpPr>
        <p:spPr/>
        <p:txBody>
          <a:bodyPr>
            <a:normAutofit fontScale="90000"/>
          </a:bodyPr>
          <a:lstStyle/>
          <a:p>
            <a:pPr eaLnBrk="1" hangingPunct="1"/>
            <a:r>
              <a:rPr lang="en-US" sz="4000" dirty="0" smtClean="0"/>
              <a:t>M.A.D.@CSS: Evaluation</a:t>
            </a:r>
            <a:br>
              <a:rPr lang="en-US" sz="4000" dirty="0" smtClean="0"/>
            </a:br>
            <a:r>
              <a:rPr lang="en-US" sz="4000" dirty="0" smtClean="0">
                <a:solidFill>
                  <a:srgbClr val="FFFF00"/>
                </a:solidFill>
              </a:rPr>
              <a:t>Student Feedback (Lower Sec)</a:t>
            </a:r>
            <a:endParaRPr lang="en-SG" sz="4000" dirty="0" smtClean="0"/>
          </a:p>
        </p:txBody>
      </p:sp>
      <p:sp>
        <p:nvSpPr>
          <p:cNvPr id="17428" name="TextBox 7"/>
          <p:cNvSpPr txBox="1">
            <a:spLocks noChangeArrowheads="1"/>
          </p:cNvSpPr>
          <p:nvPr/>
        </p:nvSpPr>
        <p:spPr bwMode="auto">
          <a:xfrm>
            <a:off x="755650" y="2060575"/>
            <a:ext cx="2736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400" b="1">
                <a:solidFill>
                  <a:schemeClr val="tx2"/>
                </a:solidFill>
              </a:rPr>
              <a:t>AFIs</a:t>
            </a:r>
            <a:endParaRPr lang="en-SG" sz="2400" b="1">
              <a:solidFill>
                <a:schemeClr val="tx2"/>
              </a:solidFill>
            </a:endParaRPr>
          </a:p>
        </p:txBody>
      </p:sp>
    </p:spTree>
    <p:extLst>
      <p:ext uri="{BB962C8B-B14F-4D97-AF65-F5344CB8AC3E}">
        <p14:creationId xmlns:p14="http://schemas.microsoft.com/office/powerpoint/2010/main" val="554239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eaLnBrk="1" hangingPunct="1"/>
            <a:r>
              <a:rPr lang="en-US" dirty="0" smtClean="0"/>
              <a:t>Sufficient support (resources + training) </a:t>
            </a:r>
            <a:endParaRPr lang="en-US" dirty="0" smtClean="0">
              <a:sym typeface="Wingdings" pitchFamily="2" charset="2"/>
            </a:endParaRPr>
          </a:p>
          <a:p>
            <a:pPr eaLnBrk="1" hangingPunct="1"/>
            <a:endParaRPr lang="en-US" dirty="0" smtClean="0">
              <a:sym typeface="Wingdings" pitchFamily="2" charset="2"/>
            </a:endParaRPr>
          </a:p>
          <a:p>
            <a:pPr eaLnBrk="1" hangingPunct="1"/>
            <a:r>
              <a:rPr lang="en-US" dirty="0" smtClean="0">
                <a:sym typeface="Wingdings" pitchFamily="2" charset="2"/>
              </a:rPr>
              <a:t>Greater awareness and appreciation of discussed issues; acceptance of operating in flexible and ambiguous situations</a:t>
            </a:r>
          </a:p>
          <a:p>
            <a:pPr eaLnBrk="1" hangingPunct="1"/>
            <a:endParaRPr lang="en-US" dirty="0" smtClean="0">
              <a:sym typeface="Wingdings" pitchFamily="2" charset="2"/>
            </a:endParaRPr>
          </a:p>
          <a:p>
            <a:pPr eaLnBrk="1" hangingPunct="1"/>
            <a:r>
              <a:rPr lang="en-US" dirty="0" smtClean="0">
                <a:sym typeface="Wingdings" pitchFamily="2" charset="2"/>
              </a:rPr>
              <a:t>Dedicated vehicle for 21cc critical and inventive thinking competency </a:t>
            </a:r>
          </a:p>
        </p:txBody>
      </p:sp>
      <p:sp>
        <p:nvSpPr>
          <p:cNvPr id="3" name="Title 2"/>
          <p:cNvSpPr>
            <a:spLocks noGrp="1"/>
          </p:cNvSpPr>
          <p:nvPr>
            <p:ph type="title"/>
          </p:nvPr>
        </p:nvSpPr>
        <p:spPr/>
        <p:txBody>
          <a:bodyPr>
            <a:normAutofit fontScale="90000"/>
          </a:bodyPr>
          <a:lstStyle/>
          <a:p>
            <a:pPr eaLnBrk="1" hangingPunct="1"/>
            <a:r>
              <a:rPr lang="en-US" sz="4000" dirty="0" smtClean="0">
                <a:solidFill>
                  <a:schemeClr val="bg1"/>
                </a:solidFill>
              </a:rPr>
              <a:t>M.A.D.@CSS</a:t>
            </a:r>
            <a:r>
              <a:rPr lang="en-US" sz="4000" dirty="0" smtClean="0">
                <a:solidFill>
                  <a:schemeClr val="bg1"/>
                </a:solidFill>
              </a:rPr>
              <a:t>: Evaluation</a:t>
            </a:r>
            <a:r>
              <a:rPr lang="en-US" sz="4000" dirty="0" smtClean="0">
                <a:solidFill>
                  <a:srgbClr val="FFFF00"/>
                </a:solidFill>
              </a:rPr>
              <a:t/>
            </a:r>
            <a:br>
              <a:rPr lang="en-US" sz="4000" dirty="0" smtClean="0">
                <a:solidFill>
                  <a:srgbClr val="FFFF00"/>
                </a:solidFill>
              </a:rPr>
            </a:br>
            <a:r>
              <a:rPr lang="en-US" sz="4000" dirty="0" smtClean="0">
                <a:solidFill>
                  <a:srgbClr val="FFFF00"/>
                </a:solidFill>
              </a:rPr>
              <a:t>Teacher Feedback (Lower Sec)</a:t>
            </a:r>
            <a:endParaRPr lang="en-SG" sz="4000" dirty="0" smtClean="0">
              <a:solidFill>
                <a:srgbClr val="FFFF00"/>
              </a:solidFill>
            </a:endParaRPr>
          </a:p>
        </p:txBody>
      </p:sp>
      <p:sp>
        <p:nvSpPr>
          <p:cNvPr id="18436" name="TextBox 7"/>
          <p:cNvSpPr txBox="1">
            <a:spLocks noChangeArrowheads="1"/>
          </p:cNvSpPr>
          <p:nvPr/>
        </p:nvSpPr>
        <p:spPr bwMode="auto">
          <a:xfrm>
            <a:off x="755650" y="2060575"/>
            <a:ext cx="2736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400" b="1">
                <a:solidFill>
                  <a:schemeClr val="tx2"/>
                </a:solidFill>
              </a:rPr>
              <a:t>Strengths</a:t>
            </a:r>
            <a:endParaRPr lang="en-SG" sz="2400" b="1">
              <a:solidFill>
                <a:schemeClr val="tx2"/>
              </a:solidFill>
            </a:endParaRPr>
          </a:p>
        </p:txBody>
      </p:sp>
    </p:spTree>
    <p:extLst>
      <p:ext uri="{BB962C8B-B14F-4D97-AF65-F5344CB8AC3E}">
        <p14:creationId xmlns:p14="http://schemas.microsoft.com/office/powerpoint/2010/main" val="3998721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274320" indent="-274320" eaLnBrk="1" fontAlgn="auto" hangingPunct="1">
              <a:spcAft>
                <a:spcPts val="0"/>
              </a:spcAft>
              <a:defRPr/>
            </a:pPr>
            <a:r>
              <a:rPr lang="en-US" dirty="0" smtClean="0"/>
              <a:t>Background</a:t>
            </a:r>
          </a:p>
          <a:p>
            <a:pPr marL="274320" indent="-274320" eaLnBrk="1" fontAlgn="auto" hangingPunct="1">
              <a:spcAft>
                <a:spcPts val="0"/>
              </a:spcAft>
              <a:defRPr/>
            </a:pPr>
            <a:r>
              <a:rPr lang="en-US" dirty="0" err="1" smtClean="0"/>
              <a:t>Making-A-Difference@Commonwealth</a:t>
            </a:r>
            <a:r>
              <a:rPr lang="en-US" dirty="0" smtClean="0"/>
              <a:t> </a:t>
            </a:r>
            <a:r>
              <a:rPr lang="en-US" dirty="0" err="1"/>
              <a:t>Programme</a:t>
            </a:r>
            <a:endParaRPr lang="en-US" dirty="0"/>
          </a:p>
          <a:p>
            <a:pPr marL="0" indent="0" eaLnBrk="1" fontAlgn="auto" hangingPunct="1">
              <a:spcAft>
                <a:spcPts val="0"/>
              </a:spcAft>
              <a:buFont typeface="Symbol" pitchFamily="18" charset="2"/>
              <a:buNone/>
              <a:defRPr/>
            </a:pPr>
            <a:r>
              <a:rPr lang="en-US" dirty="0" smtClean="0"/>
              <a:t>    (M.A.D.@CSS)</a:t>
            </a:r>
          </a:p>
          <a:p>
            <a:pPr lvl="1" indent="-274320" eaLnBrk="1" fontAlgn="auto" hangingPunct="1">
              <a:spcAft>
                <a:spcPts val="0"/>
              </a:spcAft>
              <a:buFont typeface="Courier New" pitchFamily="49" charset="0"/>
              <a:buChar char="o"/>
              <a:defRPr/>
            </a:pPr>
            <a:r>
              <a:rPr lang="en-US" dirty="0" smtClean="0"/>
              <a:t>Planning</a:t>
            </a:r>
          </a:p>
          <a:p>
            <a:pPr lvl="1" indent="-274320" eaLnBrk="1" fontAlgn="auto" hangingPunct="1">
              <a:spcAft>
                <a:spcPts val="0"/>
              </a:spcAft>
              <a:buFont typeface="Courier New" pitchFamily="49" charset="0"/>
              <a:buChar char="o"/>
              <a:defRPr/>
            </a:pPr>
            <a:r>
              <a:rPr lang="en-US" dirty="0" smtClean="0"/>
              <a:t>Implementation</a:t>
            </a:r>
          </a:p>
          <a:p>
            <a:pPr marL="274320" indent="-274320" eaLnBrk="1" fontAlgn="auto" hangingPunct="1">
              <a:spcAft>
                <a:spcPts val="0"/>
              </a:spcAft>
              <a:defRPr/>
            </a:pPr>
            <a:r>
              <a:rPr lang="en-US" dirty="0" smtClean="0"/>
              <a:t>M.A.D.@CSS </a:t>
            </a:r>
            <a:r>
              <a:rPr lang="en-US" dirty="0" err="1" smtClean="0"/>
              <a:t>Programme</a:t>
            </a:r>
            <a:r>
              <a:rPr lang="en-US" dirty="0" smtClean="0"/>
              <a:t> Evaluation</a:t>
            </a:r>
          </a:p>
          <a:p>
            <a:pPr marL="577533" lvl="1" indent="-274320" eaLnBrk="1" fontAlgn="auto" hangingPunct="1">
              <a:spcAft>
                <a:spcPts val="0"/>
              </a:spcAft>
              <a:defRPr/>
            </a:pPr>
            <a:r>
              <a:rPr lang="en-US" dirty="0" smtClean="0"/>
              <a:t>Findings</a:t>
            </a:r>
          </a:p>
          <a:p>
            <a:pPr marL="274320" indent="-274320" eaLnBrk="1" fontAlgn="auto" hangingPunct="1">
              <a:spcAft>
                <a:spcPts val="0"/>
              </a:spcAft>
              <a:defRPr/>
            </a:pPr>
            <a:r>
              <a:rPr lang="en-US" dirty="0" smtClean="0"/>
              <a:t>Learning Points</a:t>
            </a:r>
          </a:p>
          <a:p>
            <a:pPr marL="274320" indent="-274320" eaLnBrk="1" fontAlgn="auto" hangingPunct="1">
              <a:spcAft>
                <a:spcPts val="0"/>
              </a:spcAft>
              <a:defRPr/>
            </a:pPr>
            <a:endParaRPr lang="en-SG" dirty="0"/>
          </a:p>
        </p:txBody>
      </p:sp>
      <p:sp>
        <p:nvSpPr>
          <p:cNvPr id="16387" name="Title 2"/>
          <p:cNvSpPr>
            <a:spLocks noGrp="1"/>
          </p:cNvSpPr>
          <p:nvPr>
            <p:ph type="title"/>
          </p:nvPr>
        </p:nvSpPr>
        <p:spPr/>
        <p:txBody>
          <a:bodyPr/>
          <a:lstStyle/>
          <a:p>
            <a:pPr eaLnBrk="1" hangingPunct="1"/>
            <a:r>
              <a:rPr lang="en-US" smtClean="0"/>
              <a:t>Outline</a:t>
            </a:r>
            <a:endParaRPr lang="en-SG"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23850" y="2674938"/>
          <a:ext cx="8569325" cy="2698750"/>
        </p:xfrm>
        <a:graphic>
          <a:graphicData uri="http://schemas.openxmlformats.org/drawingml/2006/table">
            <a:tbl>
              <a:tblPr/>
              <a:tblGrid>
                <a:gridCol w="4176713"/>
                <a:gridCol w="4392612"/>
              </a:tblGrid>
              <a:tr h="466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0000"/>
                          </a:solidFill>
                          <a:effectLst/>
                          <a:latin typeface="Candara" pitchFamily="34" charset="0"/>
                          <a:cs typeface="Arial" pitchFamily="34" charset="0"/>
                        </a:rPr>
                        <a:t>What teachers say</a:t>
                      </a:r>
                      <a:endParaRPr kumimoji="0" lang="en-SG" sz="22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smtClean="0">
                          <a:ln>
                            <a:noFill/>
                          </a:ln>
                          <a:solidFill>
                            <a:srgbClr val="000000"/>
                          </a:solidFill>
                          <a:effectLst/>
                          <a:latin typeface="Candara" pitchFamily="34" charset="0"/>
                          <a:cs typeface="Arial" pitchFamily="34" charset="0"/>
                        </a:rPr>
                        <a:t>Improvements made</a:t>
                      </a:r>
                      <a:endParaRPr kumimoji="0" lang="en-SG" sz="22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r>
              <a:tr h="1295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SG" sz="2200" b="0" i="0" u="none" strike="noStrike" cap="none" normalizeH="0" baseline="0" smtClean="0">
                          <a:ln>
                            <a:noFill/>
                          </a:ln>
                          <a:solidFill>
                            <a:srgbClr val="000000"/>
                          </a:solidFill>
                          <a:effectLst/>
                          <a:latin typeface="Candara" pitchFamily="34" charset="0"/>
                          <a:cs typeface="Arial" pitchFamily="34" charset="0"/>
                        </a:rPr>
                        <a:t>Lack of opportunity for students to demonstrate attainment of outcomes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SG" sz="2200" b="0" i="0" u="none" strike="noStrike" cap="none" normalizeH="0" baseline="0" smtClean="0">
                          <a:ln>
                            <a:noFill/>
                          </a:ln>
                          <a:solidFill>
                            <a:srgbClr val="000000"/>
                          </a:solidFill>
                          <a:effectLst/>
                          <a:latin typeface="Candara" pitchFamily="34" charset="0"/>
                          <a:cs typeface="Arial" pitchFamily="34" charset="0"/>
                        </a:rPr>
                        <a:t>Deliberate open-ended assessment (Sec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SG" sz="2200" b="0" i="0" u="none" strike="noStrike" cap="none" normalizeH="0" baseline="0" smtClean="0">
                          <a:ln>
                            <a:noFill/>
                          </a:ln>
                          <a:solidFill>
                            <a:srgbClr val="000000"/>
                          </a:solidFill>
                          <a:effectLst/>
                          <a:latin typeface="Candara" pitchFamily="34" charset="0"/>
                          <a:cs typeface="Arial" pitchFamily="34" charset="0"/>
                        </a:rPr>
                        <a:t>Real-life challenges (Sec 2)</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DE5FE"/>
                    </a:solidFill>
                  </a:tcPr>
                </a:tc>
              </a:tr>
              <a:tr h="936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ndara" pitchFamily="34" charset="0"/>
                          <a:cs typeface="Arial" pitchFamily="34" charset="0"/>
                          <a:sym typeface="Wingdings" pitchFamily="2" charset="2"/>
                        </a:rPr>
                        <a:t>Differentiated T&amp;L</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SG" sz="2200" b="0" i="0" u="none" strike="noStrike" cap="none" normalizeH="0" baseline="0" smtClean="0">
                          <a:ln>
                            <a:noFill/>
                          </a:ln>
                          <a:solidFill>
                            <a:srgbClr val="000000"/>
                          </a:solidFill>
                          <a:effectLst/>
                          <a:latin typeface="Candara" pitchFamily="34" charset="0"/>
                          <a:cs typeface="Arial" pitchFamily="34" charset="0"/>
                        </a:rPr>
                        <a:t>Different forms of products</a:t>
                      </a:r>
                    </a:p>
                    <a:p>
                      <a:pPr marL="0" marR="0" lvl="0" indent="0" algn="l" defTabSz="914400" rtl="0" eaLnBrk="1" fontAlgn="base" latinLnBrk="0" hangingPunct="1">
                        <a:lnSpc>
                          <a:spcPct val="100000"/>
                        </a:lnSpc>
                        <a:spcBef>
                          <a:spcPct val="0"/>
                        </a:spcBef>
                        <a:spcAft>
                          <a:spcPct val="0"/>
                        </a:spcAft>
                        <a:buClrTx/>
                        <a:buSzTx/>
                        <a:buFontTx/>
                        <a:buNone/>
                        <a:tabLst/>
                      </a:pPr>
                      <a:r>
                        <a:rPr kumimoji="0" lang="en-SG" sz="2200" b="0" i="0" u="none" strike="noStrike" cap="none" normalizeH="0" baseline="0" smtClean="0">
                          <a:ln>
                            <a:noFill/>
                          </a:ln>
                          <a:solidFill>
                            <a:srgbClr val="000000"/>
                          </a:solidFill>
                          <a:effectLst/>
                          <a:latin typeface="Candara" pitchFamily="34" charset="0"/>
                          <a:cs typeface="Arial" pitchFamily="34" charset="0"/>
                        </a:rPr>
                        <a:t>Different challenge/focus area</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3FF"/>
                    </a:solidFill>
                  </a:tcPr>
                </a:tc>
              </a:tr>
            </a:tbl>
          </a:graphicData>
        </a:graphic>
      </p:graphicFrame>
      <p:sp>
        <p:nvSpPr>
          <p:cNvPr id="3" name="Title 2"/>
          <p:cNvSpPr>
            <a:spLocks noGrp="1"/>
          </p:cNvSpPr>
          <p:nvPr>
            <p:ph type="title"/>
          </p:nvPr>
        </p:nvSpPr>
        <p:spPr/>
        <p:txBody>
          <a:bodyPr>
            <a:normAutofit fontScale="90000"/>
          </a:bodyPr>
          <a:lstStyle/>
          <a:p>
            <a:pPr eaLnBrk="1" hangingPunct="1"/>
            <a:r>
              <a:rPr lang="en-US" sz="4000" dirty="0" smtClean="0">
                <a:solidFill>
                  <a:schemeClr val="bg1"/>
                </a:solidFill>
              </a:rPr>
              <a:t>M.A.D.@CSS: Evaluation</a:t>
            </a:r>
            <a:r>
              <a:rPr lang="en-US" sz="4000" dirty="0" smtClean="0">
                <a:solidFill>
                  <a:srgbClr val="FFFF00"/>
                </a:solidFill>
              </a:rPr>
              <a:t/>
            </a:r>
            <a:br>
              <a:rPr lang="en-US" sz="4000" dirty="0" smtClean="0">
                <a:solidFill>
                  <a:srgbClr val="FFFF00"/>
                </a:solidFill>
              </a:rPr>
            </a:br>
            <a:r>
              <a:rPr lang="en-US" sz="4000" dirty="0" smtClean="0">
                <a:solidFill>
                  <a:srgbClr val="FFFF00"/>
                </a:solidFill>
              </a:rPr>
              <a:t>Teacher Feedback (Lower Sec)</a:t>
            </a:r>
            <a:endParaRPr lang="en-SG" sz="4000" dirty="0" smtClean="0"/>
          </a:p>
        </p:txBody>
      </p:sp>
      <p:sp>
        <p:nvSpPr>
          <p:cNvPr id="19473" name="TextBox 7"/>
          <p:cNvSpPr txBox="1">
            <a:spLocks noChangeArrowheads="1"/>
          </p:cNvSpPr>
          <p:nvPr/>
        </p:nvSpPr>
        <p:spPr bwMode="auto">
          <a:xfrm>
            <a:off x="755650" y="2060575"/>
            <a:ext cx="2736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400" b="1">
                <a:solidFill>
                  <a:schemeClr val="tx2"/>
                </a:solidFill>
              </a:rPr>
              <a:t>AFIs</a:t>
            </a:r>
            <a:endParaRPr lang="en-SG" sz="2400" b="1">
              <a:solidFill>
                <a:schemeClr val="tx2"/>
              </a:solidFill>
            </a:endParaRPr>
          </a:p>
        </p:txBody>
      </p:sp>
    </p:spTree>
    <p:extLst>
      <p:ext uri="{BB962C8B-B14F-4D97-AF65-F5344CB8AC3E}">
        <p14:creationId xmlns:p14="http://schemas.microsoft.com/office/powerpoint/2010/main" val="21146968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r>
              <a:rPr lang="en-US" sz="4000" dirty="0" smtClean="0"/>
              <a:t>M.A.D.@CSS: Evaluation</a:t>
            </a:r>
            <a:br>
              <a:rPr lang="en-US" sz="4000" dirty="0" smtClean="0"/>
            </a:br>
            <a:r>
              <a:rPr lang="en-US" sz="4000" dirty="0" smtClean="0">
                <a:solidFill>
                  <a:srgbClr val="FFFF00"/>
                </a:solidFill>
              </a:rPr>
              <a:t>Student Feedback (Sec 3E)</a:t>
            </a:r>
            <a:endParaRPr lang="en-SG" sz="4000" dirty="0" smtClean="0"/>
          </a:p>
        </p:txBody>
      </p:sp>
      <p:graphicFrame>
        <p:nvGraphicFramePr>
          <p:cNvPr id="2" name="Content Placeholder 1"/>
          <p:cNvGraphicFramePr>
            <a:graphicFrameLocks noGrp="1"/>
          </p:cNvGraphicFramePr>
          <p:nvPr>
            <p:ph idx="1"/>
          </p:nvPr>
        </p:nvGraphicFramePr>
        <p:xfrm>
          <a:off x="250825" y="1628775"/>
          <a:ext cx="8642350" cy="4650105"/>
        </p:xfrm>
        <a:graphic>
          <a:graphicData uri="http://schemas.openxmlformats.org/drawingml/2006/table">
            <a:tbl>
              <a:tblPr/>
              <a:tblGrid>
                <a:gridCol w="2100263"/>
                <a:gridCol w="3300412"/>
                <a:gridCol w="3241675"/>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SG" sz="1800" b="1" i="0" u="none" strike="noStrike" cap="none" normalizeH="0" baseline="0" smtClean="0">
                        <a:ln>
                          <a:noFill/>
                        </a:ln>
                        <a:solidFill>
                          <a:srgbClr val="FFFFFF"/>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ndara" pitchFamily="34" charset="0"/>
                          <a:cs typeface="Arial" pitchFamily="34" charset="0"/>
                        </a:rPr>
                        <a:t>Pilot – Sec 3I</a:t>
                      </a:r>
                      <a:endParaRPr kumimoji="0" lang="en-SG" sz="1800" b="1" i="0" u="none" strike="noStrike" cap="none" normalizeH="0" baseline="0" smtClean="0">
                        <a:ln>
                          <a:noFill/>
                        </a:ln>
                        <a:solidFill>
                          <a:srgbClr val="FFFFFF"/>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ndara" pitchFamily="34" charset="0"/>
                          <a:cs typeface="Arial" pitchFamily="34" charset="0"/>
                        </a:rPr>
                        <a:t>Typical – Sec 3C</a:t>
                      </a:r>
                      <a:endParaRPr kumimoji="0" lang="en-SG" sz="1800" b="1" i="0" u="none" strike="noStrike" cap="none" normalizeH="0" baseline="0" smtClean="0">
                        <a:ln>
                          <a:noFill/>
                        </a:ln>
                        <a:solidFill>
                          <a:srgbClr val="FFFFFF"/>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Jan 2012</a:t>
                      </a:r>
                      <a:endParaRPr kumimoji="0" lang="en-SG" sz="16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4.1 (out of 10)</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6.1</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End May 2012</a:t>
                      </a:r>
                      <a:endParaRPr kumimoji="0" lang="en-SG" sz="16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7.2</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6.5</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Tools</a:t>
                      </a:r>
                      <a:endParaRPr kumimoji="0" lang="en-SG" sz="16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Force fitting, Hits &amp; Hot spots, T-chart, Spider diagram Brainwriting, Fishbone</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Fishbone, Brainwriting</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Applications (Sensitivity)</a:t>
                      </a:r>
                      <a:endParaRPr kumimoji="0" lang="en-SG" sz="16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CCAs – Solving conflicts, script writing, planning of camps, leading juniors, making changes to training programmes</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CCAs – Solving conflicts, identifying factors, solutions</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Tendency to behave in a certain way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(Inclinations)</a:t>
                      </a:r>
                      <a:endParaRPr kumimoji="0" lang="en-SG" sz="16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Thinking out of the box, different perspectives, working together as a group, always do things differently, creativity</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Organising, solving problems, more aware, more objective</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Candara" pitchFamily="34" charset="0"/>
                          <a:cs typeface="Arial" pitchFamily="34" charset="0"/>
                        </a:rPr>
                        <a:t>What teachers say</a:t>
                      </a:r>
                      <a:endParaRPr kumimoji="0" lang="en-SG" sz="1600" b="1"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Very open to questioning, different, active</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They are hardworking</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bl>
          </a:graphicData>
        </a:graphic>
      </p:graphicFrame>
    </p:spTree>
    <p:extLst>
      <p:ext uri="{BB962C8B-B14F-4D97-AF65-F5344CB8AC3E}">
        <p14:creationId xmlns:p14="http://schemas.microsoft.com/office/powerpoint/2010/main" val="1356672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hangingPunct="1"/>
            <a:r>
              <a:rPr lang="en-US" sz="4000" dirty="0" smtClean="0">
                <a:solidFill>
                  <a:schemeClr val="bg1"/>
                </a:solidFill>
              </a:rPr>
              <a:t>M.A.D.@CSS: Evaluation</a:t>
            </a:r>
            <a:r>
              <a:rPr lang="en-US" sz="4000" dirty="0" smtClean="0">
                <a:solidFill>
                  <a:srgbClr val="FFFF00"/>
                </a:solidFill>
              </a:rPr>
              <a:t/>
            </a:r>
            <a:br>
              <a:rPr lang="en-US" sz="4000" dirty="0" smtClean="0">
                <a:solidFill>
                  <a:srgbClr val="FFFF00"/>
                </a:solidFill>
              </a:rPr>
            </a:br>
            <a:r>
              <a:rPr lang="en-US" sz="4000" dirty="0" smtClean="0">
                <a:solidFill>
                  <a:srgbClr val="FFFF00"/>
                </a:solidFill>
              </a:rPr>
              <a:t>Teacher Feedback (Sec 3E)</a:t>
            </a:r>
            <a:endParaRPr lang="en-SG" sz="4000" dirty="0" smtClean="0"/>
          </a:p>
        </p:txBody>
      </p:sp>
      <p:graphicFrame>
        <p:nvGraphicFramePr>
          <p:cNvPr id="2" name="Content Placeholder 1"/>
          <p:cNvGraphicFramePr>
            <a:graphicFrameLocks noGrp="1"/>
          </p:cNvGraphicFramePr>
          <p:nvPr>
            <p:ph idx="1"/>
          </p:nvPr>
        </p:nvGraphicFramePr>
        <p:xfrm>
          <a:off x="323850" y="1628775"/>
          <a:ext cx="8569325" cy="5070475"/>
        </p:xfrm>
        <a:graphic>
          <a:graphicData uri="http://schemas.openxmlformats.org/drawingml/2006/table">
            <a:tbl>
              <a:tblPr/>
              <a:tblGrid>
                <a:gridCol w="2663825"/>
                <a:gridCol w="3168650"/>
                <a:gridCol w="2736850"/>
              </a:tblGrid>
              <a:tr h="346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Candara" pitchFamily="34" charset="0"/>
                          <a:cs typeface="Arial" pitchFamily="34" charset="0"/>
                        </a:rPr>
                        <a:t>Jan 2012</a:t>
                      </a:r>
                      <a:endParaRPr kumimoji="0" lang="en-SG" sz="1600" b="1" i="0" u="none" strike="noStrike" cap="none" normalizeH="0" baseline="0" smtClean="0">
                        <a:ln>
                          <a:noFill/>
                        </a:ln>
                        <a:solidFill>
                          <a:srgbClr val="FFFFFF"/>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Candara" pitchFamily="34" charset="0"/>
                          <a:cs typeface="Arial" pitchFamily="34" charset="0"/>
                        </a:rPr>
                        <a:t>Interventions (Action)</a:t>
                      </a:r>
                      <a:endParaRPr kumimoji="0" lang="en-SG" sz="1600" b="1" i="0" u="none" strike="noStrike" cap="none" normalizeH="0" baseline="0" smtClean="0">
                        <a:ln>
                          <a:noFill/>
                        </a:ln>
                        <a:solidFill>
                          <a:srgbClr val="FFFFFF"/>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Candara" pitchFamily="34" charset="0"/>
                          <a:cs typeface="Arial" pitchFamily="34" charset="0"/>
                        </a:rPr>
                        <a:t>Beliefs</a:t>
                      </a:r>
                      <a:endParaRPr kumimoji="0" lang="en-SG" sz="1600" b="1" i="0" u="none" strike="noStrike" cap="none" normalizeH="0" baseline="0" smtClean="0">
                        <a:ln>
                          <a:noFill/>
                        </a:ln>
                        <a:solidFill>
                          <a:srgbClr val="FFFFFF"/>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06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Ready only to accept answers presented to them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Searching for answers in their textbook</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To build a context for questioning (teaching wrong things to a class)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Learning is fun, desire for accuracy (spotting fallacies in presentation)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Positive interdependence and accountability (cooperative work)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Role modelling and raising metacognition (“What if”, “How about”, “I wonder”)</a:t>
                      </a: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Celebrating inclinations, specific praise (look out for a thinker, questioner, maverick)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What is worth learning is worth doing … twice (redo worksheets)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Creative problem solver driven by purpose and passion (I will persist)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ndara" pitchFamily="34" charset="0"/>
                          <a:cs typeface="Arial" pitchFamily="34" charset="0"/>
                        </a:rPr>
                        <a:t>Change will be slow but it must be steady (I will be patient, and adopt a long view)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Candar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SG" sz="1600" b="0" i="0" u="none" strike="noStrike" cap="none" normalizeH="0" baseline="0" smtClean="0">
                        <a:ln>
                          <a:noFill/>
                        </a:ln>
                        <a:solidFill>
                          <a:srgbClr val="000000"/>
                        </a:solidFill>
                        <a:effectLst/>
                        <a:latin typeface="Candara" pitchFamily="34" charset="0"/>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5FE"/>
                    </a:solidFill>
                  </a:tcPr>
                </a:tc>
              </a:tr>
            </a:tbl>
          </a:graphicData>
        </a:graphic>
      </p:graphicFrame>
    </p:spTree>
    <p:extLst>
      <p:ext uri="{BB962C8B-B14F-4D97-AF65-F5344CB8AC3E}">
        <p14:creationId xmlns:p14="http://schemas.microsoft.com/office/powerpoint/2010/main" val="32805912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2"/>
          <p:cNvSpPr>
            <a:spLocks noGrp="1"/>
          </p:cNvSpPr>
          <p:nvPr>
            <p:ph type="title"/>
          </p:nvPr>
        </p:nvSpPr>
        <p:spPr>
          <a:xfrm>
            <a:off x="179388" y="338138"/>
            <a:ext cx="8785225" cy="1252537"/>
          </a:xfrm>
        </p:spPr>
        <p:txBody>
          <a:bodyPr/>
          <a:lstStyle/>
          <a:p>
            <a:pPr eaLnBrk="1" hangingPunct="1"/>
            <a:r>
              <a:rPr lang="en-US" sz="3600" smtClean="0"/>
              <a:t/>
            </a:r>
            <a:br>
              <a:rPr lang="en-US" sz="3600" smtClean="0"/>
            </a:br>
            <a:r>
              <a:rPr lang="en-US" sz="3600" smtClean="0"/>
              <a:t>Learning Point</a:t>
            </a:r>
            <a:br>
              <a:rPr lang="en-US" sz="3600" smtClean="0"/>
            </a:br>
            <a:r>
              <a:rPr lang="en-US" sz="3600" smtClean="0">
                <a:solidFill>
                  <a:srgbClr val="FF0000"/>
                </a:solidFill>
              </a:rPr>
              <a:t>To re-structure is not sufficient to re-culture</a:t>
            </a:r>
            <a:br>
              <a:rPr lang="en-US" sz="3600" smtClean="0">
                <a:solidFill>
                  <a:srgbClr val="FF0000"/>
                </a:solidFill>
              </a:rPr>
            </a:br>
            <a:endParaRPr lang="en-SG" sz="3600" smtClean="0"/>
          </a:p>
        </p:txBody>
      </p:sp>
      <p:sp>
        <p:nvSpPr>
          <p:cNvPr id="5" name="Content Placeholder 4"/>
          <p:cNvSpPr>
            <a:spLocks noGrp="1"/>
          </p:cNvSpPr>
          <p:nvPr>
            <p:ph idx="1"/>
          </p:nvPr>
        </p:nvSpPr>
        <p:spPr>
          <a:xfrm>
            <a:off x="871538" y="2674938"/>
            <a:ext cx="7408862" cy="1330325"/>
          </a:xfrm>
        </p:spPr>
        <p:txBody>
          <a:bodyPr rtlCol="0">
            <a:normAutofit/>
          </a:bodyPr>
          <a:lstStyle/>
          <a:p>
            <a:pPr marL="0" indent="0" eaLnBrk="1" fontAlgn="auto" hangingPunct="1">
              <a:spcAft>
                <a:spcPts val="0"/>
              </a:spcAft>
              <a:buFont typeface="Symbol" pitchFamily="18" charset="2"/>
              <a:buNone/>
              <a:defRPr/>
            </a:pPr>
            <a:r>
              <a:rPr lang="en-US" dirty="0" smtClean="0"/>
              <a:t>Changing formal structures is not the same as changing norms, habits, skills and beliefs </a:t>
            </a:r>
          </a:p>
          <a:p>
            <a:pPr marL="303213" lvl="1" indent="0" eaLnBrk="1" fontAlgn="auto" hangingPunct="1">
              <a:spcAft>
                <a:spcPts val="0"/>
              </a:spcAft>
              <a:buFont typeface="Symbol" pitchFamily="18" charset="2"/>
              <a:buNone/>
              <a:defRPr/>
            </a:pPr>
            <a:r>
              <a:rPr lang="en-US" dirty="0" smtClean="0"/>
              <a:t>                                                                                       (</a:t>
            </a:r>
            <a:r>
              <a:rPr lang="en-US" dirty="0" err="1" smtClean="0"/>
              <a:t>Fullan</a:t>
            </a:r>
            <a:r>
              <a:rPr lang="en-US" dirty="0" smtClean="0"/>
              <a:t>, 1993)</a:t>
            </a:r>
          </a:p>
          <a:p>
            <a:pPr marL="274320" indent="-274320" eaLnBrk="1" fontAlgn="auto" hangingPunct="1">
              <a:spcAft>
                <a:spcPts val="0"/>
              </a:spcAft>
              <a:defRPr/>
            </a:pPr>
            <a:endParaRPr lang="en-US" dirty="0" smtClean="0"/>
          </a:p>
          <a:p>
            <a:pPr marL="457200" indent="-457200" eaLnBrk="1" fontAlgn="auto" hangingPunct="1">
              <a:spcAft>
                <a:spcPts val="0"/>
              </a:spcAft>
              <a:buFont typeface="+mj-lt"/>
              <a:buAutoNum type="arabicPeriod"/>
              <a:defRPr/>
            </a:pPr>
            <a:endParaRPr lang="en-SG" dirty="0"/>
          </a:p>
        </p:txBody>
      </p:sp>
      <p:pic>
        <p:nvPicPr>
          <p:cNvPr id="3482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3500438"/>
            <a:ext cx="4248150"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p:cNvSpPr>
            <a:spLocks noGrp="1"/>
          </p:cNvSpPr>
          <p:nvPr>
            <p:ph type="title"/>
          </p:nvPr>
        </p:nvSpPr>
        <p:spPr>
          <a:xfrm>
            <a:off x="107950" y="338138"/>
            <a:ext cx="8856663" cy="1252537"/>
          </a:xfrm>
        </p:spPr>
        <p:txBody>
          <a:bodyPr/>
          <a:lstStyle/>
          <a:p>
            <a:pPr eaLnBrk="1" hangingPunct="1"/>
            <a:r>
              <a:rPr lang="en-US" sz="3600" smtClean="0"/>
              <a:t/>
            </a:r>
            <a:br>
              <a:rPr lang="en-US" sz="3600" smtClean="0"/>
            </a:br>
            <a:r>
              <a:rPr lang="en-US" sz="3600" smtClean="0"/>
              <a:t>Learning Point </a:t>
            </a:r>
            <a:br>
              <a:rPr lang="en-US" sz="3600" smtClean="0"/>
            </a:br>
            <a:r>
              <a:rPr lang="en-US" sz="3600" smtClean="0">
                <a:solidFill>
                  <a:srgbClr val="FF0000"/>
                </a:solidFill>
              </a:rPr>
              <a:t>To re-structure is not sufficient to re-culture</a:t>
            </a:r>
            <a:br>
              <a:rPr lang="en-US" sz="3600" smtClean="0">
                <a:solidFill>
                  <a:srgbClr val="FF0000"/>
                </a:solidFill>
              </a:rPr>
            </a:br>
            <a:endParaRPr lang="en-SG" sz="3600" smtClean="0"/>
          </a:p>
        </p:txBody>
      </p:sp>
      <p:graphicFrame>
        <p:nvGraphicFramePr>
          <p:cNvPr id="6" name="Content Placeholder 1"/>
          <p:cNvGraphicFramePr>
            <a:graphicFrameLocks noGrp="1"/>
          </p:cNvGraphicFramePr>
          <p:nvPr>
            <p:ph idx="1"/>
          </p:nvPr>
        </p:nvGraphicFramePr>
        <p:xfrm>
          <a:off x="976168" y="2708920"/>
          <a:ext cx="7408862" cy="34512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844" name="TextBox 2"/>
          <p:cNvSpPr txBox="1">
            <a:spLocks noChangeArrowheads="1"/>
          </p:cNvSpPr>
          <p:nvPr/>
        </p:nvSpPr>
        <p:spPr bwMode="auto">
          <a:xfrm>
            <a:off x="395288" y="3429000"/>
            <a:ext cx="1290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a:t>ADVOCACY</a:t>
            </a:r>
            <a:endParaRPr lang="en-SG"/>
          </a:p>
        </p:txBody>
      </p:sp>
      <p:sp>
        <p:nvSpPr>
          <p:cNvPr id="35845" name="TextBox 6"/>
          <p:cNvSpPr txBox="1">
            <a:spLocks noChangeArrowheads="1"/>
          </p:cNvSpPr>
          <p:nvPr/>
        </p:nvSpPr>
        <p:spPr bwMode="auto">
          <a:xfrm>
            <a:off x="7451725" y="3425825"/>
            <a:ext cx="1087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a:t>BACKING</a:t>
            </a:r>
            <a:endParaRPr lang="en-SG"/>
          </a:p>
        </p:txBody>
      </p:sp>
      <p:sp>
        <p:nvSpPr>
          <p:cNvPr id="35846" name="TextBox 7"/>
          <p:cNvSpPr txBox="1">
            <a:spLocks noChangeArrowheads="1"/>
          </p:cNvSpPr>
          <p:nvPr/>
        </p:nvSpPr>
        <p:spPr bwMode="auto">
          <a:xfrm>
            <a:off x="250825" y="5194300"/>
            <a:ext cx="1976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a:t>DEMONSTRATION</a:t>
            </a:r>
            <a:endParaRPr lang="en-SG"/>
          </a:p>
        </p:txBody>
      </p:sp>
      <p:sp>
        <p:nvSpPr>
          <p:cNvPr id="35847" name="TextBox 8"/>
          <p:cNvSpPr txBox="1">
            <a:spLocks noChangeArrowheads="1"/>
          </p:cNvSpPr>
          <p:nvPr/>
        </p:nvSpPr>
        <p:spPr bwMode="auto">
          <a:xfrm>
            <a:off x="7451725" y="5229225"/>
            <a:ext cx="1155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a:t>CAPACITY</a:t>
            </a:r>
            <a:endParaRPr lang="en-SG"/>
          </a:p>
        </p:txBody>
      </p:sp>
      <p:sp>
        <p:nvSpPr>
          <p:cNvPr id="10" name="TextBox 9"/>
          <p:cNvSpPr txBox="1">
            <a:spLocks noChangeArrowheads="1"/>
          </p:cNvSpPr>
          <p:nvPr/>
        </p:nvSpPr>
        <p:spPr bwMode="auto">
          <a:xfrm>
            <a:off x="3054350" y="1885950"/>
            <a:ext cx="3105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800"/>
              <a:t>A.B.C.D. Ecosystem</a:t>
            </a:r>
            <a:endParaRPr lang="en-SG" sz="2800"/>
          </a:p>
        </p:txBody>
      </p:sp>
      <p:sp>
        <p:nvSpPr>
          <p:cNvPr id="11" name="TextBox 10"/>
          <p:cNvSpPr txBox="1">
            <a:spLocks noChangeArrowheads="1"/>
          </p:cNvSpPr>
          <p:nvPr/>
        </p:nvSpPr>
        <p:spPr bwMode="auto">
          <a:xfrm>
            <a:off x="508000" y="6223000"/>
            <a:ext cx="8199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b="1">
                <a:solidFill>
                  <a:srgbClr val="FF0000"/>
                </a:solidFill>
              </a:rPr>
              <a:t>COMMITMENT TO CHANGE THE CULTURE OF CLASSROOMS AND SCHOOL</a:t>
            </a:r>
            <a:endParaRPr lang="en-SG" sz="2000" b="1">
              <a:solidFill>
                <a:srgbClr val="FF0000"/>
              </a:solidFill>
            </a:endParaRPr>
          </a:p>
        </p:txBody>
      </p:sp>
      <p:sp>
        <p:nvSpPr>
          <p:cNvPr id="2" name="Rectangle 1"/>
          <p:cNvSpPr/>
          <p:nvPr/>
        </p:nvSpPr>
        <p:spPr>
          <a:xfrm>
            <a:off x="250825" y="1974850"/>
            <a:ext cx="8662988" cy="4806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SG"/>
          </a:p>
        </p:txBody>
      </p:sp>
      <p:sp>
        <p:nvSpPr>
          <p:cNvPr id="4" name="TextBox 3"/>
          <p:cNvSpPr txBox="1">
            <a:spLocks noChangeArrowheads="1"/>
          </p:cNvSpPr>
          <p:nvPr/>
        </p:nvSpPr>
        <p:spPr bwMode="auto">
          <a:xfrm>
            <a:off x="2227263" y="3795713"/>
            <a:ext cx="2066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b="1">
                <a:solidFill>
                  <a:srgbClr val="FF0000"/>
                </a:solidFill>
              </a:rPr>
              <a:t>SHARED VISIONS</a:t>
            </a:r>
            <a:endParaRPr lang="en-SG" sz="2000" b="1">
              <a:solidFill>
                <a:srgbClr val="FF0000"/>
              </a:solidFill>
            </a:endParaRPr>
          </a:p>
        </p:txBody>
      </p:sp>
      <p:sp>
        <p:nvSpPr>
          <p:cNvPr id="12" name="TextBox 11"/>
          <p:cNvSpPr txBox="1">
            <a:spLocks noChangeArrowheads="1"/>
          </p:cNvSpPr>
          <p:nvPr/>
        </p:nvSpPr>
        <p:spPr bwMode="auto">
          <a:xfrm>
            <a:off x="4789488" y="5554663"/>
            <a:ext cx="26622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b="1">
                <a:solidFill>
                  <a:srgbClr val="FF0000"/>
                </a:solidFill>
              </a:rPr>
              <a:t>COHERENT PRACTISES</a:t>
            </a:r>
            <a:endParaRPr lang="en-SG" sz="2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 grpId="0" animBg="1"/>
      <p:bldP spid="4"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Learning </a:t>
            </a:r>
            <a:r>
              <a:rPr lang="en-US" dirty="0" smtClean="0"/>
              <a:t>Point</a:t>
            </a:r>
            <a:r>
              <a:rPr lang="en-US" dirty="0"/>
              <a:t/>
            </a:r>
            <a:br>
              <a:rPr lang="en-US" dirty="0"/>
            </a:br>
            <a:r>
              <a:rPr lang="en-US" dirty="0" smtClean="0">
                <a:solidFill>
                  <a:srgbClr val="FF0000"/>
                </a:solidFill>
              </a:rPr>
              <a:t>Shared Visions</a:t>
            </a:r>
            <a:endParaRPr lang="en-SG" dirty="0"/>
          </a:p>
        </p:txBody>
      </p:sp>
      <p:sp>
        <p:nvSpPr>
          <p:cNvPr id="39939" name="Content Placeholder 4"/>
          <p:cNvSpPr>
            <a:spLocks noGrp="1"/>
          </p:cNvSpPr>
          <p:nvPr>
            <p:ph idx="1"/>
          </p:nvPr>
        </p:nvSpPr>
        <p:spPr>
          <a:xfrm>
            <a:off x="395288" y="2492375"/>
            <a:ext cx="8569325" cy="3994150"/>
          </a:xfrm>
        </p:spPr>
        <p:txBody>
          <a:bodyPr/>
          <a:lstStyle/>
          <a:p>
            <a:pPr eaLnBrk="1" hangingPunct="1"/>
            <a:r>
              <a:rPr lang="en-US" smtClean="0"/>
              <a:t>Vision must be clear to all stakeholders and actualised concretely</a:t>
            </a:r>
          </a:p>
          <a:p>
            <a:pPr lvl="1" eaLnBrk="1" hangingPunct="1"/>
            <a:r>
              <a:rPr lang="en-US" smtClean="0"/>
              <a:t>2010 in response to ‘illuminate new frontiers’ – we developed M.A.D. </a:t>
            </a:r>
          </a:p>
          <a:p>
            <a:pPr eaLnBrk="1" hangingPunct="1"/>
            <a:r>
              <a:rPr lang="en-US" smtClean="0"/>
              <a:t>M.A.D. catalysed conversations about the vision amongst stakeholders:</a:t>
            </a:r>
          </a:p>
          <a:p>
            <a:pPr lvl="1" eaLnBrk="1" hangingPunct="1"/>
            <a:r>
              <a:rPr lang="en-US" smtClean="0"/>
              <a:t>Evolved vision in 2012 ‘……illuminate new frontiers, and inspire change for a better world.’ </a:t>
            </a:r>
          </a:p>
          <a:p>
            <a:pPr lvl="1" eaLnBrk="1" hangingPunct="1"/>
            <a:r>
              <a:rPr lang="en-US" smtClean="0"/>
              <a:t>Coherence</a:t>
            </a:r>
          </a:p>
          <a:p>
            <a:pPr lvl="2" eaLnBrk="1" hangingPunct="1"/>
            <a:r>
              <a:rPr lang="en-US" smtClean="0"/>
              <a:t>Definition of Student Leadership = Problem Solvers</a:t>
            </a:r>
          </a:p>
          <a:p>
            <a:pPr lvl="2" eaLnBrk="1" hangingPunct="1"/>
            <a:r>
              <a:rPr lang="en-US" smtClean="0"/>
              <a:t>M.A.D. therefore is about building student leadership (Our Mission)</a:t>
            </a:r>
          </a:p>
          <a:p>
            <a:pPr lvl="1" eaLnBrk="1" hangingPunct="1"/>
            <a:endParaRPr lang="en-US" smtClean="0"/>
          </a:p>
          <a:p>
            <a:pPr lvl="1" eaLnBrk="1" hangingPunct="1"/>
            <a:endParaRPr lang="en-SG"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93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93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Learning </a:t>
            </a:r>
            <a:r>
              <a:rPr lang="en-US" dirty="0" smtClean="0"/>
              <a:t>Point</a:t>
            </a:r>
            <a:r>
              <a:rPr lang="en-US" dirty="0"/>
              <a:t/>
            </a:r>
            <a:br>
              <a:rPr lang="en-US" dirty="0"/>
            </a:br>
            <a:r>
              <a:rPr lang="en-US" dirty="0" smtClean="0">
                <a:solidFill>
                  <a:srgbClr val="FF0000"/>
                </a:solidFill>
              </a:rPr>
              <a:t>Coherent Practices</a:t>
            </a:r>
            <a:endParaRPr lang="en-SG" dirty="0"/>
          </a:p>
        </p:txBody>
      </p:sp>
      <p:sp>
        <p:nvSpPr>
          <p:cNvPr id="5" name="Content Placeholder 4"/>
          <p:cNvSpPr>
            <a:spLocks noGrp="1"/>
          </p:cNvSpPr>
          <p:nvPr>
            <p:ph idx="1"/>
          </p:nvPr>
        </p:nvSpPr>
        <p:spPr>
          <a:xfrm>
            <a:off x="323850" y="2674938"/>
            <a:ext cx="8496300" cy="3849687"/>
          </a:xfrm>
        </p:spPr>
        <p:txBody>
          <a:bodyPr rtlCol="0">
            <a:normAutofit/>
          </a:bodyPr>
          <a:lstStyle/>
          <a:p>
            <a:pPr indent="-274320" eaLnBrk="1" fontAlgn="auto" hangingPunct="1">
              <a:spcAft>
                <a:spcPts val="0"/>
              </a:spcAft>
              <a:defRPr/>
            </a:pPr>
            <a:r>
              <a:rPr lang="en-US" dirty="0" smtClean="0"/>
              <a:t>MAD is not just process and tools; it is about mindset and beliefs, a language for problem solving and innovation</a:t>
            </a:r>
          </a:p>
          <a:p>
            <a:pPr indent="-274320" eaLnBrk="1" fontAlgn="auto" hangingPunct="1">
              <a:spcAft>
                <a:spcPts val="0"/>
              </a:spcAft>
              <a:defRPr/>
            </a:pPr>
            <a:r>
              <a:rPr lang="en-US" dirty="0" smtClean="0"/>
              <a:t>Do teachers see MAD as a program, or as a new habit to be learned, applied, </a:t>
            </a:r>
            <a:r>
              <a:rPr lang="en-US" dirty="0" err="1" smtClean="0"/>
              <a:t>internalised</a:t>
            </a:r>
            <a:r>
              <a:rPr lang="en-US" dirty="0" smtClean="0"/>
              <a:t>? </a:t>
            </a:r>
          </a:p>
          <a:p>
            <a:pPr lvl="2" eaLnBrk="1" fontAlgn="auto" hangingPunct="1">
              <a:spcAft>
                <a:spcPts val="0"/>
              </a:spcAft>
              <a:defRPr/>
            </a:pPr>
            <a:r>
              <a:rPr lang="en-US" dirty="0" smtClean="0"/>
              <a:t>Clarity of own values and belief systems about children, education, learning. Is it aligned with vision? </a:t>
            </a:r>
          </a:p>
          <a:p>
            <a:pPr lvl="2" eaLnBrk="1" fontAlgn="auto" hangingPunct="1">
              <a:spcAft>
                <a:spcPts val="0"/>
              </a:spcAft>
              <a:defRPr/>
            </a:pPr>
            <a:r>
              <a:rPr lang="en-US" dirty="0"/>
              <a:t>Risk, unfamiliarity of new curriculum and demands – decision on whether and how to engage</a:t>
            </a:r>
          </a:p>
          <a:p>
            <a:pPr lvl="2" eaLnBrk="1" fontAlgn="auto" hangingPunct="1">
              <a:spcAft>
                <a:spcPts val="0"/>
              </a:spcAft>
              <a:defRPr/>
            </a:pPr>
            <a:r>
              <a:rPr lang="en-US" dirty="0" smtClean="0"/>
              <a:t>Demands </a:t>
            </a:r>
            <a:r>
              <a:rPr lang="en-US" dirty="0"/>
              <a:t>of national curriculum conflict with local </a:t>
            </a:r>
            <a:r>
              <a:rPr lang="en-US" dirty="0" smtClean="0"/>
              <a:t>curriculum</a:t>
            </a:r>
          </a:p>
          <a:p>
            <a:pPr eaLnBrk="1" fontAlgn="auto" hangingPunct="1">
              <a:spcAft>
                <a:spcPts val="0"/>
              </a:spcAft>
              <a:defRPr/>
            </a:pPr>
            <a:r>
              <a:rPr lang="en-US" dirty="0" smtClean="0"/>
              <a:t>What do students experience? </a:t>
            </a:r>
          </a:p>
          <a:p>
            <a:pPr eaLnBrk="1" fontAlgn="auto" hangingPunct="1">
              <a:spcAft>
                <a:spcPts val="0"/>
              </a:spcAft>
              <a:defRPr/>
            </a:pPr>
            <a:endParaRPr lang="en-US" dirty="0" smtClean="0"/>
          </a:p>
          <a:p>
            <a:pPr lvl="2" eaLnBrk="1" fontAlgn="auto" hangingPunct="1">
              <a:spcAft>
                <a:spcPts val="0"/>
              </a:spcAft>
              <a:defRPr/>
            </a:pPr>
            <a:endParaRPr lang="en-US" dirty="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marL="301943" lvl="1" indent="0" eaLnBrk="1" fontAlgn="auto" hangingPunct="1">
              <a:spcAft>
                <a:spcPts val="0"/>
              </a:spcAft>
              <a:buFont typeface="Symbol" pitchFamily="18" charset="2"/>
              <a:buNone/>
              <a:defRPr/>
            </a:pP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a:xfrm>
            <a:off x="871538" y="2674938"/>
            <a:ext cx="7732712" cy="3451225"/>
          </a:xfrm>
        </p:spPr>
        <p:txBody>
          <a:bodyPr/>
          <a:lstStyle/>
          <a:p>
            <a:pPr eaLnBrk="1" hangingPunct="1"/>
            <a:r>
              <a:rPr lang="en-US" smtClean="0"/>
              <a:t>Patience, persistence and a long view</a:t>
            </a:r>
          </a:p>
          <a:p>
            <a:pPr lvl="2" eaLnBrk="1" hangingPunct="1"/>
            <a:r>
              <a:rPr lang="zh-CN" altLang="en-US" smtClean="0">
                <a:cs typeface="华文楷体"/>
              </a:rPr>
              <a:t>百年樹人</a:t>
            </a:r>
            <a:endParaRPr lang="en-US" smtClean="0"/>
          </a:p>
          <a:p>
            <a:pPr eaLnBrk="1" hangingPunct="1"/>
            <a:r>
              <a:rPr lang="en-US" smtClean="0"/>
              <a:t>Teachers and SLs - The demands of the ‘academic press’</a:t>
            </a:r>
            <a:r>
              <a:rPr lang="zh-CN" altLang="en-US" smtClean="0">
                <a:cs typeface="华文楷体"/>
              </a:rPr>
              <a:t> </a:t>
            </a:r>
            <a:endParaRPr lang="en-US" altLang="zh-CN" smtClean="0">
              <a:cs typeface="华文楷体"/>
            </a:endParaRPr>
          </a:p>
          <a:p>
            <a:pPr eaLnBrk="1" hangingPunct="1"/>
            <a:r>
              <a:rPr lang="en-US" altLang="zh-CN" smtClean="0">
                <a:cs typeface="华文楷体"/>
              </a:rPr>
              <a:t>SLs - Challenge in sustaining the change – beliefs, expertise, effort</a:t>
            </a:r>
          </a:p>
          <a:p>
            <a:pPr eaLnBrk="1" hangingPunct="1"/>
            <a:endParaRPr lang="en-US" smtClean="0"/>
          </a:p>
          <a:p>
            <a:pPr lvl="1" eaLnBrk="1" hangingPunct="1"/>
            <a:endParaRPr lang="en-SG" smtClean="0"/>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Learning </a:t>
            </a:r>
            <a:r>
              <a:rPr lang="en-US" dirty="0" smtClean="0"/>
              <a:t>Point</a:t>
            </a:r>
            <a:r>
              <a:rPr lang="en-US" dirty="0"/>
              <a:t/>
            </a:r>
            <a:br>
              <a:rPr lang="en-US" dirty="0"/>
            </a:br>
            <a:r>
              <a:rPr lang="en-US" dirty="0" smtClean="0">
                <a:solidFill>
                  <a:srgbClr val="FF0000"/>
                </a:solidFill>
              </a:rPr>
              <a:t>Commitment to change the culture</a:t>
            </a:r>
            <a:endParaRPr lang="en-SG"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a:xfrm>
            <a:off x="323850" y="2349500"/>
            <a:ext cx="8569325" cy="3451225"/>
          </a:xfrm>
        </p:spPr>
        <p:txBody>
          <a:bodyPr/>
          <a:lstStyle/>
          <a:p>
            <a:pPr marL="0" indent="0" eaLnBrk="1" hangingPunct="1">
              <a:buFont typeface="Symbol" pitchFamily="18" charset="2"/>
              <a:buNone/>
            </a:pPr>
            <a:r>
              <a:rPr lang="en-US" sz="1600" smtClean="0"/>
              <a:t>We are:</a:t>
            </a:r>
          </a:p>
          <a:p>
            <a:pPr marL="0" indent="0" eaLnBrk="1" hangingPunct="1">
              <a:buFont typeface="Symbol" pitchFamily="18" charset="2"/>
              <a:buNone/>
            </a:pPr>
            <a:endParaRPr lang="en-US" sz="1600" smtClean="0"/>
          </a:p>
          <a:p>
            <a:pPr marL="0" indent="0" eaLnBrk="1" hangingPunct="1">
              <a:buFont typeface="Symbol" pitchFamily="18" charset="2"/>
              <a:buNone/>
            </a:pPr>
            <a:r>
              <a:rPr lang="en-US" sz="1600" smtClean="0"/>
              <a:t>Mrs Cheah Mei Ling, Principal </a:t>
            </a:r>
          </a:p>
          <a:p>
            <a:pPr marL="0" indent="0" eaLnBrk="1" hangingPunct="1">
              <a:buFont typeface="Symbol" pitchFamily="18" charset="2"/>
              <a:buNone/>
            </a:pPr>
            <a:r>
              <a:rPr lang="en-US" sz="1600" smtClean="0"/>
              <a:t>(kang.meiling@commonwealthsec.moe.edu.sg)</a:t>
            </a:r>
            <a:br>
              <a:rPr lang="en-US" sz="1600" smtClean="0"/>
            </a:br>
            <a:endParaRPr lang="en-US" sz="1600" smtClean="0"/>
          </a:p>
          <a:p>
            <a:pPr marL="0" indent="0" eaLnBrk="1" hangingPunct="1">
              <a:buFont typeface="Symbol" pitchFamily="18" charset="2"/>
              <a:buNone/>
            </a:pPr>
            <a:r>
              <a:rPr lang="en-US" sz="1600" smtClean="0"/>
              <a:t>Miss Britta Seet, Former HOD/Curriculum Innovation and Development ; now VP/Shuqun Sec</a:t>
            </a:r>
          </a:p>
          <a:p>
            <a:pPr marL="0" indent="0" eaLnBrk="1" hangingPunct="1">
              <a:buFont typeface="Symbol" pitchFamily="18" charset="2"/>
              <a:buNone/>
            </a:pPr>
            <a:r>
              <a:rPr lang="en-US" sz="1600" smtClean="0"/>
              <a:t>(britta_seet@moe.gov.sg)</a:t>
            </a:r>
          </a:p>
          <a:p>
            <a:pPr marL="0" indent="0" eaLnBrk="1" hangingPunct="1">
              <a:buFont typeface="Symbol" pitchFamily="18" charset="2"/>
              <a:buNone/>
            </a:pPr>
            <a:endParaRPr lang="en-US" sz="1600" smtClean="0"/>
          </a:p>
          <a:p>
            <a:pPr marL="0" indent="0" eaLnBrk="1" hangingPunct="1">
              <a:buFont typeface="Symbol" pitchFamily="18" charset="2"/>
              <a:buNone/>
            </a:pPr>
            <a:r>
              <a:rPr lang="en-US" sz="1600" smtClean="0"/>
              <a:t>Mr Yuen Kah Mun, HOD/Humanities</a:t>
            </a:r>
          </a:p>
          <a:p>
            <a:pPr marL="0" indent="0" eaLnBrk="1" hangingPunct="1">
              <a:buFont typeface="Symbol" pitchFamily="18" charset="2"/>
              <a:buNone/>
            </a:pPr>
            <a:r>
              <a:rPr lang="en-US" sz="1600" smtClean="0"/>
              <a:t>(</a:t>
            </a:r>
            <a:r>
              <a:rPr lang="en-US" sz="1600" smtClean="0">
                <a:hlinkClick r:id="rId2"/>
              </a:rPr>
              <a:t>yuen.kahmun@commonwealthsec.moe.edu.sg</a:t>
            </a:r>
            <a:r>
              <a:rPr lang="en-US" sz="1600" smtClean="0"/>
              <a:t>)</a:t>
            </a:r>
          </a:p>
          <a:p>
            <a:pPr marL="0" indent="0" eaLnBrk="1" hangingPunct="1">
              <a:buFont typeface="Symbol" pitchFamily="18" charset="2"/>
              <a:buNone/>
            </a:pPr>
            <a:r>
              <a:rPr lang="en-US" sz="1600" smtClean="0"/>
              <a:t/>
            </a:r>
            <a:br>
              <a:rPr lang="en-US" sz="1600" smtClean="0"/>
            </a:br>
            <a:r>
              <a:rPr lang="en-US" sz="1600" smtClean="0"/>
              <a:t>Miss Kokila Vani, SH/Combined Humanities and Citizenship</a:t>
            </a:r>
          </a:p>
          <a:p>
            <a:pPr marL="0" indent="0" eaLnBrk="1" hangingPunct="1">
              <a:buFont typeface="Symbol" pitchFamily="18" charset="2"/>
              <a:buNone/>
            </a:pPr>
            <a:r>
              <a:rPr lang="en-US" sz="1600" smtClean="0"/>
              <a:t>(kokila.vani@commonwealthsec.moe.edu.sg)</a:t>
            </a:r>
            <a:endParaRPr lang="en-SG" sz="1600" smtClean="0"/>
          </a:p>
          <a:p>
            <a:pPr marL="0" indent="0" eaLnBrk="1" hangingPunct="1">
              <a:buFont typeface="Symbol" pitchFamily="18" charset="2"/>
              <a:buNone/>
            </a:pPr>
            <a:endParaRPr lang="en-US" sz="1600" smtClean="0"/>
          </a:p>
        </p:txBody>
      </p:sp>
      <p:sp>
        <p:nvSpPr>
          <p:cNvPr id="39939" name="Title 2"/>
          <p:cNvSpPr>
            <a:spLocks noGrp="1"/>
          </p:cNvSpPr>
          <p:nvPr>
            <p:ph type="title"/>
          </p:nvPr>
        </p:nvSpPr>
        <p:spPr/>
        <p:txBody>
          <a:bodyPr/>
          <a:lstStyle/>
          <a:p>
            <a:pPr eaLnBrk="1" hangingPunct="1"/>
            <a:r>
              <a:rPr lang="en-US" smtClean="0"/>
              <a:t>Thank You!</a:t>
            </a:r>
            <a:endParaRPr lang="en-SG"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pPr marL="0" indent="0" eaLnBrk="1" hangingPunct="1">
              <a:buFont typeface="Symbol" pitchFamily="18" charset="2"/>
              <a:buNone/>
            </a:pPr>
            <a:r>
              <a:rPr lang="en-US" sz="2000" smtClean="0"/>
              <a:t>Drago-Severson, E. (2009). </a:t>
            </a:r>
            <a:r>
              <a:rPr lang="en-US" sz="2000" i="1" smtClean="0"/>
              <a:t>Leading Adult Learning: Supporting Adult Development in Our Schools</a:t>
            </a:r>
            <a:r>
              <a:rPr lang="en-US" sz="2000" smtClean="0"/>
              <a:t>. Thousand Oaks, CA: Corwin</a:t>
            </a:r>
          </a:p>
          <a:p>
            <a:pPr marL="0" indent="0" eaLnBrk="1" hangingPunct="1">
              <a:buFont typeface="Symbol" pitchFamily="18" charset="2"/>
              <a:buNone/>
            </a:pPr>
            <a:endParaRPr lang="en-US" sz="2000" smtClean="0"/>
          </a:p>
          <a:p>
            <a:pPr marL="0" indent="0" eaLnBrk="1" hangingPunct="1">
              <a:buFont typeface="Symbol" pitchFamily="18" charset="2"/>
              <a:buNone/>
            </a:pPr>
            <a:r>
              <a:rPr lang="en-US" sz="2000" smtClean="0"/>
              <a:t>Joseph, P. B. , Mikel, E.R., &amp; Windstchitl, M.A. (2011). Reculturing Curriculum. In P.B. Joseph (Ed.), </a:t>
            </a:r>
            <a:r>
              <a:rPr lang="en-US" sz="2000" i="1" smtClean="0"/>
              <a:t>Cultures of Curriculum</a:t>
            </a:r>
            <a:r>
              <a:rPr lang="en-US" sz="2000" smtClean="0"/>
              <a:t> (pp 55 – 77). New York: Routledge.</a:t>
            </a:r>
            <a:endParaRPr lang="en-SG" sz="2000" smtClean="0"/>
          </a:p>
        </p:txBody>
      </p:sp>
      <p:sp>
        <p:nvSpPr>
          <p:cNvPr id="40963" name="Title 2"/>
          <p:cNvSpPr>
            <a:spLocks noGrp="1"/>
          </p:cNvSpPr>
          <p:nvPr>
            <p:ph type="title"/>
          </p:nvPr>
        </p:nvSpPr>
        <p:spPr/>
        <p:txBody>
          <a:bodyPr/>
          <a:lstStyle/>
          <a:p>
            <a:pPr eaLnBrk="1" hangingPunct="1"/>
            <a:r>
              <a:rPr lang="en-US" smtClean="0"/>
              <a:t>References</a:t>
            </a:r>
            <a:endParaRPr lang="en-SG"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538" y="2349500"/>
            <a:ext cx="7408862" cy="4319588"/>
          </a:xfrm>
        </p:spPr>
        <p:txBody>
          <a:bodyPr rtlCol="0">
            <a:normAutofit fontScale="85000" lnSpcReduction="20000"/>
          </a:bodyPr>
          <a:lstStyle/>
          <a:p>
            <a:pPr marL="274320" indent="-274320" eaLnBrk="1" fontAlgn="auto" hangingPunct="1">
              <a:spcAft>
                <a:spcPts val="0"/>
              </a:spcAft>
              <a:defRPr/>
            </a:pPr>
            <a:r>
              <a:rPr lang="en-US" dirty="0" smtClean="0"/>
              <a:t>In 2009</a:t>
            </a:r>
          </a:p>
          <a:p>
            <a:pPr lvl="1" indent="-274320" eaLnBrk="1" fontAlgn="auto" hangingPunct="1">
              <a:spcAft>
                <a:spcPts val="0"/>
              </a:spcAft>
              <a:defRPr/>
            </a:pPr>
            <a:r>
              <a:rPr lang="en-US" dirty="0" smtClean="0"/>
              <a:t>Review of school vision to determine progress</a:t>
            </a:r>
          </a:p>
          <a:p>
            <a:pPr lvl="1" indent="-274320" eaLnBrk="1" fontAlgn="auto" hangingPunct="1">
              <a:spcAft>
                <a:spcPts val="0"/>
              </a:spcAft>
              <a:defRPr/>
            </a:pPr>
            <a:r>
              <a:rPr lang="en-US" dirty="0" smtClean="0"/>
              <a:t>Articulate desired outcomes of Commonwealth Graduate</a:t>
            </a:r>
          </a:p>
          <a:p>
            <a:pPr marL="274320" indent="-274320" eaLnBrk="1" fontAlgn="auto" hangingPunct="1">
              <a:spcAft>
                <a:spcPts val="0"/>
              </a:spcAft>
              <a:defRPr/>
            </a:pPr>
            <a:endParaRPr lang="en-US" dirty="0" smtClean="0"/>
          </a:p>
          <a:p>
            <a:pPr marL="274320" indent="-274320" eaLnBrk="1" fontAlgn="auto" hangingPunct="1">
              <a:spcAft>
                <a:spcPts val="0"/>
              </a:spcAft>
              <a:defRPr/>
            </a:pPr>
            <a:r>
              <a:rPr lang="en-US" dirty="0" smtClean="0"/>
              <a:t>Gaps identified</a:t>
            </a:r>
          </a:p>
          <a:p>
            <a:pPr lvl="1" indent="-274320" eaLnBrk="1" fontAlgn="auto" hangingPunct="1">
              <a:spcAft>
                <a:spcPts val="0"/>
              </a:spcAft>
              <a:defRPr/>
            </a:pPr>
            <a:r>
              <a:rPr lang="en-US" dirty="0" smtClean="0"/>
              <a:t>Vision: ‘illuminate new frontiers’ not fully addressed</a:t>
            </a:r>
          </a:p>
          <a:p>
            <a:pPr lvl="1" indent="-274320" eaLnBrk="1" fontAlgn="auto" hangingPunct="1">
              <a:spcAft>
                <a:spcPts val="0"/>
              </a:spcAft>
              <a:defRPr/>
            </a:pPr>
            <a:r>
              <a:rPr lang="en-US" dirty="0" smtClean="0"/>
              <a:t>Innovation culture could be strengthened</a:t>
            </a:r>
          </a:p>
          <a:p>
            <a:pPr lvl="1" indent="-274320" eaLnBrk="1" fontAlgn="auto" hangingPunct="1">
              <a:spcAft>
                <a:spcPts val="0"/>
              </a:spcAft>
              <a:defRPr/>
            </a:pPr>
            <a:r>
              <a:rPr lang="en-US" dirty="0" smtClean="0"/>
              <a:t>Desired student outcomes:</a:t>
            </a:r>
          </a:p>
          <a:p>
            <a:pPr lvl="2" eaLnBrk="1" fontAlgn="auto" hangingPunct="1">
              <a:spcAft>
                <a:spcPts val="0"/>
              </a:spcAft>
              <a:defRPr/>
            </a:pPr>
            <a:r>
              <a:rPr lang="en-US" dirty="0" smtClean="0"/>
              <a:t>Creative Problem Solver</a:t>
            </a:r>
          </a:p>
          <a:p>
            <a:pPr lvl="2" eaLnBrk="1" fontAlgn="auto" hangingPunct="1">
              <a:spcAft>
                <a:spcPts val="0"/>
              </a:spcAft>
              <a:defRPr/>
            </a:pPr>
            <a:r>
              <a:rPr lang="en-US" dirty="0" smtClean="0"/>
              <a:t>Environment Champion</a:t>
            </a:r>
          </a:p>
          <a:p>
            <a:pPr lvl="2" eaLnBrk="1" fontAlgn="auto" hangingPunct="1">
              <a:spcAft>
                <a:spcPts val="0"/>
              </a:spcAft>
              <a:defRPr/>
            </a:pPr>
            <a:r>
              <a:rPr lang="en-US" dirty="0" smtClean="0"/>
              <a:t>Servant Leader</a:t>
            </a:r>
          </a:p>
          <a:p>
            <a:pPr lvl="2" eaLnBrk="1" fontAlgn="auto" hangingPunct="1">
              <a:spcAft>
                <a:spcPts val="0"/>
              </a:spcAft>
              <a:defRPr/>
            </a:pPr>
            <a:r>
              <a:rPr lang="en-US" dirty="0" smtClean="0"/>
              <a:t>Driven by Purpose and Passion</a:t>
            </a:r>
          </a:p>
          <a:p>
            <a:pPr marL="274320" indent="-274320" eaLnBrk="1" fontAlgn="auto" hangingPunct="1">
              <a:spcAft>
                <a:spcPts val="0"/>
              </a:spcAft>
              <a:defRPr/>
            </a:pPr>
            <a:endParaRPr lang="en-US" dirty="0" smtClean="0"/>
          </a:p>
          <a:p>
            <a:pPr marL="274320" indent="-274320" eaLnBrk="1" fontAlgn="auto" hangingPunct="1">
              <a:spcAft>
                <a:spcPts val="0"/>
              </a:spcAft>
              <a:defRPr/>
            </a:pPr>
            <a:r>
              <a:rPr lang="en-US" dirty="0" smtClean="0"/>
              <a:t>Wanted: A school-wide </a:t>
            </a:r>
            <a:r>
              <a:rPr lang="en-US" dirty="0" err="1" smtClean="0"/>
              <a:t>programme</a:t>
            </a:r>
            <a:r>
              <a:rPr lang="en-US" dirty="0" smtClean="0"/>
              <a:t> to address the gaps, and </a:t>
            </a:r>
            <a:r>
              <a:rPr lang="en-US" dirty="0" err="1" smtClean="0"/>
              <a:t>catalyse</a:t>
            </a:r>
            <a:r>
              <a:rPr lang="en-US" dirty="0" smtClean="0"/>
              <a:t> a culture of innovation and experimentation</a:t>
            </a:r>
          </a:p>
          <a:p>
            <a:pPr marL="0" indent="0" eaLnBrk="1" fontAlgn="auto" hangingPunct="1">
              <a:spcAft>
                <a:spcPts val="0"/>
              </a:spcAft>
              <a:buFont typeface="Symbol" pitchFamily="18" charset="2"/>
              <a:buNone/>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US" dirty="0" smtClean="0"/>
          </a:p>
          <a:p>
            <a:pPr lvl="1" indent="-274320" eaLnBrk="1" fontAlgn="auto" hangingPunct="1">
              <a:spcAft>
                <a:spcPts val="0"/>
              </a:spcAft>
              <a:defRPr/>
            </a:pPr>
            <a:endParaRPr lang="en-SG" dirty="0"/>
          </a:p>
        </p:txBody>
      </p:sp>
      <p:sp>
        <p:nvSpPr>
          <p:cNvPr id="17411" name="Title 2"/>
          <p:cNvSpPr>
            <a:spLocks noGrp="1"/>
          </p:cNvSpPr>
          <p:nvPr>
            <p:ph type="title"/>
          </p:nvPr>
        </p:nvSpPr>
        <p:spPr/>
        <p:txBody>
          <a:bodyPr/>
          <a:lstStyle/>
          <a:p>
            <a:pPr eaLnBrk="1" hangingPunct="1"/>
            <a:r>
              <a:rPr lang="en-US" smtClean="0"/>
              <a:t>Background</a:t>
            </a:r>
            <a:endParaRPr lang="en-SG"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538" y="2674938"/>
            <a:ext cx="7408862" cy="1114425"/>
          </a:xfrm>
        </p:spPr>
        <p:txBody>
          <a:bodyPr rtlCol="0">
            <a:normAutofit/>
          </a:bodyPr>
          <a:lstStyle/>
          <a:p>
            <a:pPr marL="274320" indent="-274320" eaLnBrk="1" fontAlgn="auto" hangingPunct="1">
              <a:spcAft>
                <a:spcPts val="0"/>
              </a:spcAft>
              <a:defRPr/>
            </a:pPr>
            <a:r>
              <a:rPr lang="en-US" dirty="0" smtClean="0"/>
              <a:t>Used </a:t>
            </a:r>
            <a:r>
              <a:rPr lang="en-US" dirty="0" err="1" smtClean="0"/>
              <a:t>Stufflebeam’s</a:t>
            </a:r>
            <a:r>
              <a:rPr lang="en-US" dirty="0" smtClean="0"/>
              <a:t> ‘Context, Input, Process, Product’ (CIPP) Evaluation Model</a:t>
            </a:r>
          </a:p>
          <a:p>
            <a:pPr marL="0" indent="0" eaLnBrk="1" fontAlgn="auto" hangingPunct="1">
              <a:spcAft>
                <a:spcPts val="0"/>
              </a:spcAft>
              <a:buFont typeface="Symbol" pitchFamily="18" charset="2"/>
              <a:buNone/>
              <a:defRPr/>
            </a:pPr>
            <a:endParaRPr lang="en-US" dirty="0" smtClean="0"/>
          </a:p>
          <a:p>
            <a:pPr marL="274320" indent="-274320" eaLnBrk="1" fontAlgn="auto" hangingPunct="1">
              <a:spcAft>
                <a:spcPts val="0"/>
              </a:spcAft>
              <a:defRPr/>
            </a:pPr>
            <a:endParaRPr lang="en-US" dirty="0" smtClean="0"/>
          </a:p>
          <a:p>
            <a:pPr marL="274320" indent="-274320" eaLnBrk="1" fontAlgn="auto" hangingPunct="1">
              <a:spcAft>
                <a:spcPts val="0"/>
              </a:spcAft>
              <a:defRPr/>
            </a:pPr>
            <a:endParaRPr lang="en-SG" dirty="0"/>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a:t>
            </a:r>
            <a:r>
              <a:rPr lang="en-US" dirty="0" smtClean="0"/>
              <a:t>CSS</a:t>
            </a:r>
            <a:br>
              <a:rPr lang="en-US" dirty="0" smtClean="0"/>
            </a:br>
            <a:r>
              <a:rPr lang="en-US" dirty="0" err="1" smtClean="0"/>
              <a:t>Programme</a:t>
            </a:r>
            <a:r>
              <a:rPr lang="en-US" dirty="0" smtClean="0"/>
              <a:t> Evaluation</a:t>
            </a:r>
            <a:endParaRPr lang="en-SG" dirty="0"/>
          </a:p>
        </p:txBody>
      </p:sp>
      <p:pic>
        <p:nvPicPr>
          <p:cNvPr id="3072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3533775"/>
            <a:ext cx="7138987"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3405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a:bodyPr>
          <a:lstStyle/>
          <a:p>
            <a:pPr marL="274320" indent="-274320" eaLnBrk="1" fontAlgn="auto" hangingPunct="1">
              <a:spcAft>
                <a:spcPts val="0"/>
              </a:spcAft>
              <a:defRPr/>
            </a:pPr>
            <a:r>
              <a:rPr lang="en-US" dirty="0" smtClean="0"/>
              <a:t>Adapted from Future Problem Solving </a:t>
            </a:r>
            <a:r>
              <a:rPr lang="en-US" dirty="0" err="1" smtClean="0"/>
              <a:t>Programme</a:t>
            </a:r>
            <a:endParaRPr lang="en-US" dirty="0" smtClean="0"/>
          </a:p>
          <a:p>
            <a:pPr lvl="1" indent="-274320" eaLnBrk="1" fontAlgn="auto" hangingPunct="1">
              <a:spcAft>
                <a:spcPts val="0"/>
              </a:spcAft>
              <a:defRPr/>
            </a:pPr>
            <a:r>
              <a:rPr lang="en-US" dirty="0" smtClean="0"/>
              <a:t>Futures-based </a:t>
            </a:r>
            <a:r>
              <a:rPr lang="en-US" dirty="0"/>
              <a:t>orientation </a:t>
            </a:r>
            <a:endParaRPr lang="en-US" dirty="0" smtClean="0"/>
          </a:p>
          <a:p>
            <a:pPr lvl="1" indent="-274320" eaLnBrk="1" fontAlgn="auto" hangingPunct="1">
              <a:spcAft>
                <a:spcPts val="0"/>
              </a:spcAft>
              <a:defRPr/>
            </a:pPr>
            <a:r>
              <a:rPr lang="en-US" dirty="0" smtClean="0"/>
              <a:t>Supports </a:t>
            </a:r>
            <a:r>
              <a:rPr lang="en-US" dirty="0"/>
              <a:t>the development of 21</a:t>
            </a:r>
            <a:r>
              <a:rPr lang="en-US" baseline="30000" dirty="0"/>
              <a:t>st</a:t>
            </a:r>
            <a:r>
              <a:rPr lang="en-US" dirty="0"/>
              <a:t> century skills, focusing on creative and </a:t>
            </a:r>
            <a:r>
              <a:rPr lang="en-US" dirty="0" smtClean="0"/>
              <a:t>critical thinking, </a:t>
            </a:r>
            <a:r>
              <a:rPr lang="en-US" dirty="0"/>
              <a:t>and research </a:t>
            </a:r>
            <a:r>
              <a:rPr lang="en-US" dirty="0" smtClean="0"/>
              <a:t>skills</a:t>
            </a:r>
          </a:p>
          <a:p>
            <a:pPr marL="301943" lvl="1" indent="0" eaLnBrk="1" fontAlgn="auto" hangingPunct="1">
              <a:spcAft>
                <a:spcPts val="0"/>
              </a:spcAft>
              <a:buFont typeface="Symbol" pitchFamily="18" charset="2"/>
              <a:buNone/>
              <a:defRPr/>
            </a:pPr>
            <a:endParaRPr lang="en-US" dirty="0" smtClean="0"/>
          </a:p>
          <a:p>
            <a:pPr marL="0" indent="0" eaLnBrk="1" fontAlgn="auto" hangingPunct="1">
              <a:spcAft>
                <a:spcPts val="0"/>
              </a:spcAft>
              <a:buFont typeface="Symbol" pitchFamily="18" charset="2"/>
              <a:buNone/>
              <a:defRPr/>
            </a:pPr>
            <a:endParaRPr lang="en-SG" dirty="0"/>
          </a:p>
        </p:txBody>
      </p:sp>
      <p:sp>
        <p:nvSpPr>
          <p:cNvPr id="18435" name="Title 2"/>
          <p:cNvSpPr>
            <a:spLocks noGrp="1"/>
          </p:cNvSpPr>
          <p:nvPr>
            <p:ph type="title"/>
          </p:nvPr>
        </p:nvSpPr>
        <p:spPr/>
        <p:txBody>
          <a:bodyPr/>
          <a:lstStyle/>
          <a:p>
            <a:pPr eaLnBrk="1" hangingPunct="1"/>
            <a:r>
              <a:rPr lang="en-US" sz="3200" smtClean="0"/>
              <a:t>Making-A-Difference @Commonwealth Programme (M.A.D.@CSS)</a:t>
            </a:r>
            <a:endParaRPr lang="en-SG"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lnSpcReduction="10000"/>
          </a:bodyPr>
          <a:lstStyle/>
          <a:p>
            <a:pPr marL="274320" indent="-274320" eaLnBrk="1" fontAlgn="auto" hangingPunct="1">
              <a:spcAft>
                <a:spcPts val="0"/>
              </a:spcAft>
              <a:defRPr/>
            </a:pPr>
            <a:r>
              <a:rPr lang="en-US" dirty="0" smtClean="0"/>
              <a:t>To develop </a:t>
            </a:r>
            <a:r>
              <a:rPr lang="en-US" dirty="0"/>
              <a:t>students to integrate disciplinary knowledge adeptly to produce novel solutions that address future problems, and hence make a difference to the world </a:t>
            </a:r>
            <a:r>
              <a:rPr lang="en-US" dirty="0" smtClean="0"/>
              <a:t>community</a:t>
            </a:r>
          </a:p>
          <a:p>
            <a:pPr marL="274320" indent="-274320" eaLnBrk="1" fontAlgn="auto" hangingPunct="1">
              <a:spcAft>
                <a:spcPts val="0"/>
              </a:spcAft>
              <a:defRPr/>
            </a:pPr>
            <a:r>
              <a:rPr lang="en-GB" dirty="0"/>
              <a:t>S</a:t>
            </a:r>
            <a:r>
              <a:rPr lang="en-GB" dirty="0" smtClean="0"/>
              <a:t>tudent </a:t>
            </a:r>
            <a:r>
              <a:rPr lang="en-GB" dirty="0"/>
              <a:t>outcomes:</a:t>
            </a:r>
            <a:endParaRPr lang="en-SG" dirty="0"/>
          </a:p>
          <a:p>
            <a:pPr lvl="1" indent="-274320" eaLnBrk="1" fontAlgn="auto" hangingPunct="1">
              <a:spcAft>
                <a:spcPts val="0"/>
              </a:spcAft>
              <a:defRPr/>
            </a:pPr>
            <a:r>
              <a:rPr lang="en-GB" dirty="0" smtClean="0"/>
              <a:t>Develop </a:t>
            </a:r>
            <a:r>
              <a:rPr lang="en-GB" dirty="0" err="1"/>
              <a:t>Commonwealthians</a:t>
            </a:r>
            <a:r>
              <a:rPr lang="en-GB" dirty="0"/>
              <a:t> as creative </a:t>
            </a:r>
            <a:r>
              <a:rPr lang="en-GB" dirty="0" smtClean="0"/>
              <a:t> and critical thinkers </a:t>
            </a:r>
            <a:r>
              <a:rPr lang="en-GB" dirty="0"/>
              <a:t>and problem-solvers</a:t>
            </a:r>
            <a:endParaRPr lang="en-SG" dirty="0"/>
          </a:p>
          <a:p>
            <a:pPr lvl="1" indent="-274320" eaLnBrk="1" fontAlgn="auto" hangingPunct="1">
              <a:spcAft>
                <a:spcPts val="0"/>
              </a:spcAft>
              <a:defRPr/>
            </a:pPr>
            <a:r>
              <a:rPr lang="en-GB" dirty="0" smtClean="0"/>
              <a:t>Encourage </a:t>
            </a:r>
            <a:r>
              <a:rPr lang="en-GB" dirty="0" err="1"/>
              <a:t>Commonwealthians</a:t>
            </a:r>
            <a:r>
              <a:rPr lang="en-GB" dirty="0"/>
              <a:t> to contribute back to the community</a:t>
            </a:r>
            <a:endParaRPr lang="en-SG" dirty="0"/>
          </a:p>
          <a:p>
            <a:pPr marL="274320" indent="-274320" eaLnBrk="1" fontAlgn="auto" hangingPunct="1">
              <a:spcAft>
                <a:spcPts val="0"/>
              </a:spcAft>
              <a:defRPr/>
            </a:pPr>
            <a:endParaRPr lang="en-US" dirty="0"/>
          </a:p>
          <a:p>
            <a:pPr marL="274320" indent="-274320" eaLnBrk="1" fontAlgn="auto" hangingPunct="1">
              <a:spcAft>
                <a:spcPts val="0"/>
              </a:spcAft>
              <a:defRPr/>
            </a:pPr>
            <a:endParaRPr lang="en-SG" dirty="0"/>
          </a:p>
        </p:txBody>
      </p:sp>
      <p:sp>
        <p:nvSpPr>
          <p:cNvPr id="19459" name="Title 2"/>
          <p:cNvSpPr>
            <a:spLocks noGrp="1"/>
          </p:cNvSpPr>
          <p:nvPr>
            <p:ph type="title"/>
          </p:nvPr>
        </p:nvSpPr>
        <p:spPr/>
        <p:txBody>
          <a:bodyPr/>
          <a:lstStyle/>
          <a:p>
            <a:pPr eaLnBrk="1" hangingPunct="1"/>
            <a:r>
              <a:rPr lang="en-US" sz="4000" smtClean="0"/>
              <a:t>M.A.D.@CSS: Planning </a:t>
            </a:r>
            <a:br>
              <a:rPr lang="en-US" sz="4000" smtClean="0"/>
            </a:br>
            <a:r>
              <a:rPr lang="en-US" sz="4000" smtClean="0">
                <a:solidFill>
                  <a:srgbClr val="FFFF00"/>
                </a:solidFill>
              </a:rPr>
              <a:t>Objectives</a:t>
            </a:r>
            <a:endParaRPr lang="en-SG" sz="4000" smtClean="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088" y="2492375"/>
            <a:ext cx="7408862" cy="3600450"/>
          </a:xfrm>
        </p:spPr>
        <p:txBody>
          <a:bodyPr rtlCol="0">
            <a:normAutofit fontScale="92500"/>
          </a:bodyPr>
          <a:lstStyle/>
          <a:p>
            <a:pPr marL="274320" indent="-274320" eaLnBrk="1" fontAlgn="auto" hangingPunct="1">
              <a:spcAft>
                <a:spcPts val="0"/>
              </a:spcAft>
              <a:defRPr/>
            </a:pPr>
            <a:r>
              <a:rPr lang="en-US" dirty="0" smtClean="0"/>
              <a:t>School-based 3-year Problem Solving Curriculum</a:t>
            </a:r>
          </a:p>
          <a:p>
            <a:pPr marL="274320" indent="-274320" eaLnBrk="1" fontAlgn="auto" hangingPunct="1">
              <a:spcAft>
                <a:spcPts val="0"/>
              </a:spcAft>
              <a:defRPr/>
            </a:pPr>
            <a:r>
              <a:rPr lang="en-US" dirty="0" smtClean="0"/>
              <a:t>Target audience: Sec 1 – 3 </a:t>
            </a:r>
            <a:r>
              <a:rPr lang="en-US" dirty="0" err="1" smtClean="0"/>
              <a:t>Exp</a:t>
            </a:r>
            <a:r>
              <a:rPr lang="en-US" dirty="0" smtClean="0"/>
              <a:t> / NA /NT</a:t>
            </a:r>
          </a:p>
          <a:p>
            <a:pPr indent="-274320" eaLnBrk="1" fontAlgn="auto" hangingPunct="1">
              <a:spcAft>
                <a:spcPts val="0"/>
              </a:spcAft>
              <a:defRPr/>
            </a:pPr>
            <a:r>
              <a:rPr lang="en-US" dirty="0" smtClean="0"/>
              <a:t>Design Principles</a:t>
            </a:r>
          </a:p>
          <a:p>
            <a:pPr lvl="1" indent="-274320" eaLnBrk="1" fontAlgn="auto" hangingPunct="1">
              <a:spcAft>
                <a:spcPts val="0"/>
              </a:spcAft>
              <a:defRPr/>
            </a:pPr>
            <a:r>
              <a:rPr lang="en-US" dirty="0" smtClean="0"/>
              <a:t>Progression</a:t>
            </a:r>
          </a:p>
          <a:p>
            <a:pPr lvl="2" indent="-274320" eaLnBrk="1" fontAlgn="auto" hangingPunct="1">
              <a:spcAft>
                <a:spcPts val="0"/>
              </a:spcAft>
              <a:defRPr/>
            </a:pPr>
            <a:r>
              <a:rPr lang="en-US" dirty="0" smtClean="0"/>
              <a:t>Skills, Scope</a:t>
            </a:r>
          </a:p>
          <a:p>
            <a:pPr lvl="1" indent="-274320" eaLnBrk="1" fontAlgn="auto" hangingPunct="1">
              <a:spcAft>
                <a:spcPts val="0"/>
              </a:spcAft>
              <a:defRPr/>
            </a:pPr>
            <a:r>
              <a:rPr lang="en-US" dirty="0" smtClean="0"/>
              <a:t>Relevance and Coherence</a:t>
            </a:r>
          </a:p>
          <a:p>
            <a:pPr lvl="2" indent="-274320" eaLnBrk="1" fontAlgn="auto" hangingPunct="1">
              <a:spcAft>
                <a:spcPts val="0"/>
              </a:spcAft>
              <a:defRPr/>
            </a:pPr>
            <a:r>
              <a:rPr lang="en-US" dirty="0" smtClean="0"/>
              <a:t>Students see the applicability to daily </a:t>
            </a:r>
            <a:r>
              <a:rPr lang="en-US" dirty="0" smtClean="0"/>
              <a:t>life and inclined to use it</a:t>
            </a:r>
          </a:p>
          <a:p>
            <a:pPr lvl="2" indent="-274320" eaLnBrk="1" fontAlgn="auto" hangingPunct="1">
              <a:spcAft>
                <a:spcPts val="0"/>
              </a:spcAft>
              <a:defRPr/>
            </a:pPr>
            <a:r>
              <a:rPr lang="en-US" dirty="0" smtClean="0"/>
              <a:t>Knowing and Doing (Most of the time, if not all)</a:t>
            </a:r>
            <a:endParaRPr lang="en-US" dirty="0" smtClean="0"/>
          </a:p>
          <a:p>
            <a:pPr lvl="1" indent="-274320" eaLnBrk="1" fontAlgn="auto" hangingPunct="1">
              <a:spcAft>
                <a:spcPts val="0"/>
              </a:spcAft>
              <a:defRPr/>
            </a:pPr>
            <a:r>
              <a:rPr lang="en-US" dirty="0" smtClean="0"/>
              <a:t>Challenging yet Achievable</a:t>
            </a:r>
          </a:p>
          <a:p>
            <a:pPr marL="581343" lvl="2" indent="0" eaLnBrk="1" fontAlgn="auto" hangingPunct="1">
              <a:spcAft>
                <a:spcPts val="0"/>
              </a:spcAft>
              <a:buFont typeface="Symbol" pitchFamily="18" charset="2"/>
              <a:buNone/>
              <a:defRPr/>
            </a:pPr>
            <a:endParaRPr lang="en-US" dirty="0" smtClean="0"/>
          </a:p>
          <a:p>
            <a:pPr lvl="2" indent="-274320" eaLnBrk="1" fontAlgn="auto" hangingPunct="1">
              <a:spcAft>
                <a:spcPts val="0"/>
              </a:spcAft>
              <a:defRPr/>
            </a:pPr>
            <a:endParaRPr lang="en-US" dirty="0" smtClean="0"/>
          </a:p>
          <a:p>
            <a:pPr lvl="2" indent="-274320" eaLnBrk="1" fontAlgn="auto" hangingPunct="1">
              <a:spcAft>
                <a:spcPts val="0"/>
              </a:spcAft>
              <a:defRPr/>
            </a:pPr>
            <a:endParaRPr lang="en-US" dirty="0" smtClean="0"/>
          </a:p>
          <a:p>
            <a:pPr marL="274320" indent="-274320" eaLnBrk="1" fontAlgn="auto" hangingPunct="1">
              <a:spcAft>
                <a:spcPts val="0"/>
              </a:spcAft>
              <a:defRPr/>
            </a:pPr>
            <a:endParaRPr lang="en-SG" dirty="0"/>
          </a:p>
        </p:txBody>
      </p:sp>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Planning</a:t>
            </a:r>
            <a:r>
              <a:rPr lang="en-US" dirty="0" smtClean="0"/>
              <a:t/>
            </a:r>
            <a:br>
              <a:rPr lang="en-US" dirty="0" smtClean="0"/>
            </a:br>
            <a:r>
              <a:rPr lang="en-US" dirty="0" smtClean="0">
                <a:solidFill>
                  <a:srgbClr val="FFFF00"/>
                </a:solidFill>
              </a:rPr>
              <a:t>Design Principles</a:t>
            </a:r>
            <a:endParaRPr lang="en-SG"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Planning</a:t>
            </a:r>
            <a:r>
              <a:rPr lang="en-US" dirty="0" smtClean="0"/>
              <a:t/>
            </a:r>
            <a:br>
              <a:rPr lang="en-US" dirty="0" smtClean="0"/>
            </a:br>
            <a:r>
              <a:rPr lang="en-US" dirty="0" smtClean="0">
                <a:solidFill>
                  <a:srgbClr val="FFFF00"/>
                </a:solidFill>
              </a:rPr>
              <a:t>The Curriculum </a:t>
            </a:r>
            <a:endParaRPr lang="en-SG" dirty="0">
              <a:solidFill>
                <a:srgbClr val="FFFF00"/>
              </a:solidFill>
            </a:endParaRPr>
          </a:p>
        </p:txBody>
      </p:sp>
      <p:sp>
        <p:nvSpPr>
          <p:cNvPr id="5" name="Content Placeholder 4"/>
          <p:cNvSpPr>
            <a:spLocks noGrp="1"/>
          </p:cNvSpPr>
          <p:nvPr>
            <p:ph idx="1"/>
          </p:nvPr>
        </p:nvSpPr>
        <p:spPr>
          <a:xfrm>
            <a:off x="900113" y="2565400"/>
            <a:ext cx="7993062" cy="825500"/>
          </a:xfrm>
        </p:spPr>
        <p:txBody>
          <a:bodyPr/>
          <a:lstStyle/>
          <a:p>
            <a:pPr eaLnBrk="1" hangingPunct="1"/>
            <a:r>
              <a:rPr lang="en-US" smtClean="0"/>
              <a:t>Students are taught 4-step Creative Problem Solving Process and associated thinking tools</a:t>
            </a:r>
            <a:endParaRPr lang="en-SG"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SG"/>
          </a:p>
        </p:txBody>
      </p:sp>
      <p:graphicFrame>
        <p:nvGraphicFramePr>
          <p:cNvPr id="6" name="Diagram 5"/>
          <p:cNvGraphicFramePr/>
          <p:nvPr/>
        </p:nvGraphicFramePr>
        <p:xfrm>
          <a:off x="146376" y="845342"/>
          <a:ext cx="8643966" cy="4885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5" name="TextBox 7"/>
          <p:cNvSpPr txBox="1">
            <a:spLocks noChangeArrowheads="1"/>
          </p:cNvSpPr>
          <p:nvPr/>
        </p:nvSpPr>
        <p:spPr bwMode="auto">
          <a:xfrm>
            <a:off x="6215063" y="571500"/>
            <a:ext cx="29289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i="1">
                <a:latin typeface="Calibri" pitchFamily="34" charset="0"/>
              </a:rPr>
              <a:t>Affinity Diagram</a:t>
            </a:r>
          </a:p>
          <a:p>
            <a:pPr eaLnBrk="1" hangingPunct="1"/>
            <a:r>
              <a:rPr lang="en-US" sz="2000" i="1">
                <a:latin typeface="Calibri" pitchFamily="34" charset="0"/>
              </a:rPr>
              <a:t>Ishikawa Diagram</a:t>
            </a:r>
            <a:endParaRPr lang="en-SG" sz="2000" i="1">
              <a:latin typeface="Calibri" pitchFamily="34" charset="0"/>
            </a:endParaRPr>
          </a:p>
        </p:txBody>
      </p:sp>
      <p:sp>
        <p:nvSpPr>
          <p:cNvPr id="8196" name="TextBox 8"/>
          <p:cNvSpPr txBox="1">
            <a:spLocks noChangeArrowheads="1"/>
          </p:cNvSpPr>
          <p:nvPr/>
        </p:nvSpPr>
        <p:spPr bwMode="auto">
          <a:xfrm>
            <a:off x="6429375" y="4122738"/>
            <a:ext cx="27146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i="1">
                <a:latin typeface="Calibri" pitchFamily="34" charset="0"/>
              </a:rPr>
              <a:t>Brainstorming</a:t>
            </a:r>
          </a:p>
          <a:p>
            <a:pPr eaLnBrk="1" hangingPunct="1"/>
            <a:r>
              <a:rPr lang="en-US" sz="2000" i="1">
                <a:latin typeface="Calibri" pitchFamily="34" charset="0"/>
              </a:rPr>
              <a:t>SCAMPER, Force-Fitting,</a:t>
            </a:r>
          </a:p>
          <a:p>
            <a:pPr eaLnBrk="1" hangingPunct="1"/>
            <a:r>
              <a:rPr lang="en-US" sz="2000" i="1">
                <a:latin typeface="Calibri" pitchFamily="34" charset="0"/>
              </a:rPr>
              <a:t>Idea Box</a:t>
            </a:r>
            <a:endParaRPr lang="en-SG" sz="2000" i="1">
              <a:latin typeface="Calibri" pitchFamily="34" charset="0"/>
            </a:endParaRPr>
          </a:p>
        </p:txBody>
      </p:sp>
      <p:sp>
        <p:nvSpPr>
          <p:cNvPr id="22534" name="TextBox 7"/>
          <p:cNvSpPr txBox="1">
            <a:spLocks noChangeArrowheads="1"/>
          </p:cNvSpPr>
          <p:nvPr/>
        </p:nvSpPr>
        <p:spPr bwMode="auto">
          <a:xfrm>
            <a:off x="3830638" y="434975"/>
            <a:ext cx="2932112"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4902" tIns="102451" rIns="204902" bIns="102451">
            <a:spAutoFit/>
          </a:bodyPr>
          <a:lstStyle>
            <a:lvl1pPr defTabSz="2047875" eaLnBrk="0" hangingPunct="0">
              <a:defRPr>
                <a:solidFill>
                  <a:schemeClr val="tx1"/>
                </a:solidFill>
                <a:latin typeface="Candara" pitchFamily="34" charset="0"/>
                <a:cs typeface="Arial" pitchFamily="34" charset="0"/>
              </a:defRPr>
            </a:lvl1pPr>
            <a:lvl2pPr marL="742950" indent="-285750" defTabSz="2047875" eaLnBrk="0" hangingPunct="0">
              <a:defRPr>
                <a:solidFill>
                  <a:schemeClr val="tx1"/>
                </a:solidFill>
                <a:latin typeface="Candara" pitchFamily="34" charset="0"/>
                <a:cs typeface="Arial" pitchFamily="34" charset="0"/>
              </a:defRPr>
            </a:lvl2pPr>
            <a:lvl3pPr marL="1143000" indent="-228600" defTabSz="2047875" eaLnBrk="0" hangingPunct="0">
              <a:defRPr>
                <a:solidFill>
                  <a:schemeClr val="tx1"/>
                </a:solidFill>
                <a:latin typeface="Candara" pitchFamily="34" charset="0"/>
                <a:cs typeface="Arial" pitchFamily="34" charset="0"/>
              </a:defRPr>
            </a:lvl3pPr>
            <a:lvl4pPr marL="1600200" indent="-228600" defTabSz="2047875" eaLnBrk="0" hangingPunct="0">
              <a:defRPr>
                <a:solidFill>
                  <a:schemeClr val="tx1"/>
                </a:solidFill>
                <a:latin typeface="Candara" pitchFamily="34" charset="0"/>
                <a:cs typeface="Arial" pitchFamily="34" charset="0"/>
              </a:defRPr>
            </a:lvl4pPr>
            <a:lvl5pPr marL="2057400" indent="-228600" defTabSz="2047875" eaLnBrk="0" hangingPunct="0">
              <a:defRPr>
                <a:solidFill>
                  <a:schemeClr val="tx1"/>
                </a:solidFill>
                <a:latin typeface="Candara" pitchFamily="34" charset="0"/>
                <a:cs typeface="Arial" pitchFamily="34" charset="0"/>
              </a:defRPr>
            </a:lvl5pPr>
            <a:lvl6pPr marL="2514600" indent="-228600" defTabSz="2047875"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defTabSz="2047875"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defTabSz="2047875"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defTabSz="2047875"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b="1">
                <a:latin typeface="Calibri" pitchFamily="34" charset="0"/>
              </a:rPr>
              <a:t>Diagnostic Thinking</a:t>
            </a:r>
            <a:endParaRPr lang="en-SG" sz="2000" b="1">
              <a:latin typeface="Calibri" pitchFamily="34" charset="0"/>
            </a:endParaRPr>
          </a:p>
        </p:txBody>
      </p:sp>
      <p:sp>
        <p:nvSpPr>
          <p:cNvPr id="22535" name="TextBox 7"/>
          <p:cNvSpPr txBox="1">
            <a:spLocks noChangeArrowheads="1"/>
          </p:cNvSpPr>
          <p:nvPr/>
        </p:nvSpPr>
        <p:spPr bwMode="auto">
          <a:xfrm>
            <a:off x="6432550" y="2114550"/>
            <a:ext cx="26304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4902" tIns="102451" rIns="204902" bIns="102451">
            <a:spAutoFit/>
          </a:bodyPr>
          <a:lstStyle>
            <a:lvl1pPr defTabSz="2047875" eaLnBrk="0" hangingPunct="0">
              <a:defRPr>
                <a:solidFill>
                  <a:schemeClr val="tx1"/>
                </a:solidFill>
                <a:latin typeface="Candara" pitchFamily="34" charset="0"/>
                <a:cs typeface="Arial" pitchFamily="34" charset="0"/>
              </a:defRPr>
            </a:lvl1pPr>
            <a:lvl2pPr marL="742950" indent="-285750" defTabSz="2047875" eaLnBrk="0" hangingPunct="0">
              <a:defRPr>
                <a:solidFill>
                  <a:schemeClr val="tx1"/>
                </a:solidFill>
                <a:latin typeface="Candara" pitchFamily="34" charset="0"/>
                <a:cs typeface="Arial" pitchFamily="34" charset="0"/>
              </a:defRPr>
            </a:lvl2pPr>
            <a:lvl3pPr marL="1143000" indent="-228600" defTabSz="2047875" eaLnBrk="0" hangingPunct="0">
              <a:defRPr>
                <a:solidFill>
                  <a:schemeClr val="tx1"/>
                </a:solidFill>
                <a:latin typeface="Candara" pitchFamily="34" charset="0"/>
                <a:cs typeface="Arial" pitchFamily="34" charset="0"/>
              </a:defRPr>
            </a:lvl3pPr>
            <a:lvl4pPr marL="1600200" indent="-228600" defTabSz="2047875" eaLnBrk="0" hangingPunct="0">
              <a:defRPr>
                <a:solidFill>
                  <a:schemeClr val="tx1"/>
                </a:solidFill>
                <a:latin typeface="Candara" pitchFamily="34" charset="0"/>
                <a:cs typeface="Arial" pitchFamily="34" charset="0"/>
              </a:defRPr>
            </a:lvl4pPr>
            <a:lvl5pPr marL="2057400" indent="-228600" defTabSz="2047875" eaLnBrk="0" hangingPunct="0">
              <a:defRPr>
                <a:solidFill>
                  <a:schemeClr val="tx1"/>
                </a:solidFill>
                <a:latin typeface="Candara" pitchFamily="34" charset="0"/>
                <a:cs typeface="Arial" pitchFamily="34" charset="0"/>
              </a:defRPr>
            </a:lvl5pPr>
            <a:lvl6pPr marL="2514600" indent="-228600" defTabSz="2047875"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defTabSz="2047875"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defTabSz="2047875"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defTabSz="2047875"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b="1">
                <a:latin typeface="Calibri" pitchFamily="34" charset="0"/>
              </a:rPr>
              <a:t>Divergent Thinking</a:t>
            </a:r>
          </a:p>
        </p:txBody>
      </p:sp>
      <p:sp>
        <p:nvSpPr>
          <p:cNvPr id="22536" name="TextBox 7"/>
          <p:cNvSpPr txBox="1">
            <a:spLocks noChangeArrowheads="1"/>
          </p:cNvSpPr>
          <p:nvPr/>
        </p:nvSpPr>
        <p:spPr bwMode="auto">
          <a:xfrm>
            <a:off x="2701925" y="5580063"/>
            <a:ext cx="41338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4902" tIns="102451" rIns="204902" bIns="102451">
            <a:spAutoFit/>
          </a:bodyPr>
          <a:lstStyle>
            <a:lvl1pPr defTabSz="2047875" eaLnBrk="0" hangingPunct="0">
              <a:defRPr>
                <a:solidFill>
                  <a:schemeClr val="tx1"/>
                </a:solidFill>
                <a:latin typeface="Candara" pitchFamily="34" charset="0"/>
                <a:cs typeface="Arial" pitchFamily="34" charset="0"/>
              </a:defRPr>
            </a:lvl1pPr>
            <a:lvl2pPr marL="742950" indent="-285750" defTabSz="2047875" eaLnBrk="0" hangingPunct="0">
              <a:defRPr>
                <a:solidFill>
                  <a:schemeClr val="tx1"/>
                </a:solidFill>
                <a:latin typeface="Candara" pitchFamily="34" charset="0"/>
                <a:cs typeface="Arial" pitchFamily="34" charset="0"/>
              </a:defRPr>
            </a:lvl2pPr>
            <a:lvl3pPr marL="1143000" indent="-228600" defTabSz="2047875" eaLnBrk="0" hangingPunct="0">
              <a:defRPr>
                <a:solidFill>
                  <a:schemeClr val="tx1"/>
                </a:solidFill>
                <a:latin typeface="Candara" pitchFamily="34" charset="0"/>
                <a:cs typeface="Arial" pitchFamily="34" charset="0"/>
              </a:defRPr>
            </a:lvl3pPr>
            <a:lvl4pPr marL="1600200" indent="-228600" defTabSz="2047875" eaLnBrk="0" hangingPunct="0">
              <a:defRPr>
                <a:solidFill>
                  <a:schemeClr val="tx1"/>
                </a:solidFill>
                <a:latin typeface="Candara" pitchFamily="34" charset="0"/>
                <a:cs typeface="Arial" pitchFamily="34" charset="0"/>
              </a:defRPr>
            </a:lvl4pPr>
            <a:lvl5pPr marL="2057400" indent="-228600" defTabSz="2047875" eaLnBrk="0" hangingPunct="0">
              <a:defRPr>
                <a:solidFill>
                  <a:schemeClr val="tx1"/>
                </a:solidFill>
                <a:latin typeface="Candara" pitchFamily="34" charset="0"/>
                <a:cs typeface="Arial" pitchFamily="34" charset="0"/>
              </a:defRPr>
            </a:lvl5pPr>
            <a:lvl6pPr marL="2514600" indent="-228600" defTabSz="2047875"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defTabSz="2047875"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defTabSz="2047875"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defTabSz="2047875"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b="1">
                <a:latin typeface="Calibri" pitchFamily="34" charset="0"/>
              </a:rPr>
              <a:t>Convergent Thinking</a:t>
            </a:r>
            <a:r>
              <a:rPr lang="zh-CN" altLang="en-US" sz="2000" b="1">
                <a:latin typeface="Calibri" pitchFamily="34" charset="0"/>
                <a:cs typeface="华文楷体"/>
              </a:rPr>
              <a:t> </a:t>
            </a:r>
            <a:endParaRPr lang="en-US" altLang="zh-CN" sz="2000" b="1">
              <a:latin typeface="Calibri" pitchFamily="34" charset="0"/>
              <a:cs typeface="华文楷体"/>
            </a:endParaRPr>
          </a:p>
        </p:txBody>
      </p:sp>
      <p:sp>
        <p:nvSpPr>
          <p:cNvPr id="22537" name="TextBox 7"/>
          <p:cNvSpPr txBox="1">
            <a:spLocks noChangeArrowheads="1"/>
          </p:cNvSpPr>
          <p:nvPr/>
        </p:nvSpPr>
        <p:spPr bwMode="auto">
          <a:xfrm>
            <a:off x="-174625" y="3989388"/>
            <a:ext cx="28178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4902" tIns="102451" rIns="204902" bIns="102451">
            <a:spAutoFit/>
          </a:bodyPr>
          <a:lstStyle>
            <a:lvl1pPr defTabSz="2047875" eaLnBrk="0" hangingPunct="0">
              <a:defRPr>
                <a:solidFill>
                  <a:schemeClr val="tx1"/>
                </a:solidFill>
                <a:latin typeface="Candara" pitchFamily="34" charset="0"/>
                <a:cs typeface="Arial" pitchFamily="34" charset="0"/>
              </a:defRPr>
            </a:lvl1pPr>
            <a:lvl2pPr marL="742950" indent="-285750" defTabSz="2047875" eaLnBrk="0" hangingPunct="0">
              <a:defRPr>
                <a:solidFill>
                  <a:schemeClr val="tx1"/>
                </a:solidFill>
                <a:latin typeface="Candara" pitchFamily="34" charset="0"/>
                <a:cs typeface="Arial" pitchFamily="34" charset="0"/>
              </a:defRPr>
            </a:lvl2pPr>
            <a:lvl3pPr marL="1143000" indent="-228600" defTabSz="2047875" eaLnBrk="0" hangingPunct="0">
              <a:defRPr>
                <a:solidFill>
                  <a:schemeClr val="tx1"/>
                </a:solidFill>
                <a:latin typeface="Candara" pitchFamily="34" charset="0"/>
                <a:cs typeface="Arial" pitchFamily="34" charset="0"/>
              </a:defRPr>
            </a:lvl3pPr>
            <a:lvl4pPr marL="1600200" indent="-228600" defTabSz="2047875" eaLnBrk="0" hangingPunct="0">
              <a:defRPr>
                <a:solidFill>
                  <a:schemeClr val="tx1"/>
                </a:solidFill>
                <a:latin typeface="Candara" pitchFamily="34" charset="0"/>
                <a:cs typeface="Arial" pitchFamily="34" charset="0"/>
              </a:defRPr>
            </a:lvl4pPr>
            <a:lvl5pPr marL="2057400" indent="-228600" defTabSz="2047875" eaLnBrk="0" hangingPunct="0">
              <a:defRPr>
                <a:solidFill>
                  <a:schemeClr val="tx1"/>
                </a:solidFill>
                <a:latin typeface="Candara" pitchFamily="34" charset="0"/>
                <a:cs typeface="Arial" pitchFamily="34" charset="0"/>
              </a:defRPr>
            </a:lvl5pPr>
            <a:lvl6pPr marL="2514600" indent="-228600" defTabSz="2047875"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defTabSz="2047875"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defTabSz="2047875"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defTabSz="2047875" eaLnBrk="0" fontAlgn="base" hangingPunct="0">
              <a:spcBef>
                <a:spcPct val="0"/>
              </a:spcBef>
              <a:spcAft>
                <a:spcPct val="0"/>
              </a:spcAft>
              <a:defRPr>
                <a:solidFill>
                  <a:schemeClr val="tx1"/>
                </a:solidFill>
                <a:latin typeface="Candara" pitchFamily="34" charset="0"/>
                <a:cs typeface="Arial" pitchFamily="34" charset="0"/>
              </a:defRPr>
            </a:lvl9pPr>
          </a:lstStyle>
          <a:p>
            <a:pPr algn="r" eaLnBrk="1" hangingPunct="1"/>
            <a:r>
              <a:rPr lang="en-US" sz="2000" b="1">
                <a:latin typeface="Calibri" pitchFamily="34" charset="0"/>
              </a:rPr>
              <a:t>Reflective Thinking</a:t>
            </a:r>
          </a:p>
        </p:txBody>
      </p:sp>
      <p:sp>
        <p:nvSpPr>
          <p:cNvPr id="12" name="Rectangle 11"/>
          <p:cNvSpPr/>
          <p:nvPr/>
        </p:nvSpPr>
        <p:spPr>
          <a:xfrm>
            <a:off x="7215188" y="5400675"/>
            <a:ext cx="1928812" cy="14287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SG">
              <a:solidFill>
                <a:srgbClr val="FFFFFF"/>
              </a:solidFill>
            </a:endParaRPr>
          </a:p>
        </p:txBody>
      </p:sp>
      <p:sp>
        <p:nvSpPr>
          <p:cNvPr id="13" name="TextBox 9"/>
          <p:cNvSpPr txBox="1">
            <a:spLocks noChangeArrowheads="1"/>
          </p:cNvSpPr>
          <p:nvPr/>
        </p:nvSpPr>
        <p:spPr bwMode="auto">
          <a:xfrm>
            <a:off x="80963" y="2152650"/>
            <a:ext cx="25193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i="1">
                <a:latin typeface="Calibri" pitchFamily="34" charset="0"/>
              </a:rPr>
              <a:t>Reflective Journaling</a:t>
            </a:r>
            <a:endParaRPr lang="en-SG" sz="2000" i="1">
              <a:latin typeface="Calibri" pitchFamily="34" charset="0"/>
            </a:endParaRPr>
          </a:p>
        </p:txBody>
      </p:sp>
      <p:sp>
        <p:nvSpPr>
          <p:cNvPr id="8197" name="TextBox 9"/>
          <p:cNvSpPr txBox="1">
            <a:spLocks noChangeArrowheads="1"/>
          </p:cNvSpPr>
          <p:nvPr/>
        </p:nvSpPr>
        <p:spPr bwMode="auto">
          <a:xfrm>
            <a:off x="5119688" y="5838825"/>
            <a:ext cx="25717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eaLnBrk="1" hangingPunct="1"/>
            <a:r>
              <a:rPr lang="en-US" sz="2000" i="1">
                <a:latin typeface="Calibri" pitchFamily="34" charset="0"/>
              </a:rPr>
              <a:t>Evaluation Matrix,</a:t>
            </a:r>
          </a:p>
          <a:p>
            <a:pPr eaLnBrk="1" hangingPunct="1"/>
            <a:r>
              <a:rPr lang="en-US" sz="2000" i="1">
                <a:latin typeface="Calibri" pitchFamily="34" charset="0"/>
              </a:rPr>
              <a:t>ALoU, Hits &amp; Hot Spots</a:t>
            </a:r>
            <a:endParaRPr lang="en-SG" sz="2000" i="1">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checkerboard(across)">
                                      <p:cBhvr>
                                        <p:cTn id="7" dur="500"/>
                                        <p:tgtEl>
                                          <p:spTgt spid="8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checkerboard(across)">
                                      <p:cBhvr>
                                        <p:cTn id="12" dur="5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checkerboard(across)">
                                      <p:cBhvr>
                                        <p:cTn id="17" dur="500"/>
                                        <p:tgtEl>
                                          <p:spTgt spid="81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196" grpId="0"/>
      <p:bldP spid="13" grpId="0"/>
      <p:bldP spid="819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eaLnBrk="1" fontAlgn="auto" hangingPunct="1">
              <a:spcAft>
                <a:spcPts val="0"/>
              </a:spcAft>
              <a:defRPr/>
            </a:pPr>
            <a:r>
              <a:rPr lang="en-US" dirty="0"/>
              <a:t>M.A.D.@CSS: Planning</a:t>
            </a:r>
            <a:r>
              <a:rPr lang="en-US" dirty="0" smtClean="0"/>
              <a:t/>
            </a:r>
            <a:br>
              <a:rPr lang="en-US" dirty="0" smtClean="0"/>
            </a:br>
            <a:r>
              <a:rPr lang="en-US" dirty="0" smtClean="0">
                <a:solidFill>
                  <a:srgbClr val="FFFF00"/>
                </a:solidFill>
              </a:rPr>
              <a:t>The Curriculum </a:t>
            </a:r>
            <a:endParaRPr lang="en-SG" dirty="0">
              <a:solidFill>
                <a:srgbClr val="FFFF00"/>
              </a:solidFill>
            </a:endParaRPr>
          </a:p>
        </p:txBody>
      </p:sp>
      <p:graphicFrame>
        <p:nvGraphicFramePr>
          <p:cNvPr id="4" name="Content Placeholder 3"/>
          <p:cNvGraphicFramePr>
            <a:graphicFrameLocks/>
          </p:cNvGraphicFramePr>
          <p:nvPr/>
        </p:nvGraphicFramePr>
        <p:xfrm>
          <a:off x="250825" y="3068638"/>
          <a:ext cx="8642349" cy="3694113"/>
        </p:xfrm>
        <a:graphic>
          <a:graphicData uri="http://schemas.openxmlformats.org/drawingml/2006/table">
            <a:tbl>
              <a:tblPr firstRow="1" bandRow="1">
                <a:tableStyleId>{5C22544A-7EE6-4342-B048-85BDC9FD1C3A}</a:tableStyleId>
              </a:tblPr>
              <a:tblGrid>
                <a:gridCol w="734816"/>
                <a:gridCol w="1462918"/>
                <a:gridCol w="1869542"/>
                <a:gridCol w="1499233"/>
                <a:gridCol w="3075840"/>
              </a:tblGrid>
              <a:tr h="640143">
                <a:tc>
                  <a:txBody>
                    <a:bodyPr/>
                    <a:lstStyle/>
                    <a:p>
                      <a:r>
                        <a:rPr lang="en-US" sz="1800" dirty="0" smtClean="0"/>
                        <a:t>Level</a:t>
                      </a:r>
                      <a:endParaRPr lang="en-SG" sz="1800" dirty="0"/>
                    </a:p>
                  </a:txBody>
                  <a:tcPr marL="91450" marR="91450" marT="45718" marB="45718"/>
                </a:tc>
                <a:tc>
                  <a:txBody>
                    <a:bodyPr/>
                    <a:lstStyle/>
                    <a:p>
                      <a:r>
                        <a:rPr lang="en-US" sz="1800" dirty="0" smtClean="0"/>
                        <a:t>Teaching</a:t>
                      </a:r>
                      <a:r>
                        <a:rPr lang="en-US" sz="1800" baseline="0" dirty="0" smtClean="0"/>
                        <a:t> Focus</a:t>
                      </a:r>
                      <a:endParaRPr lang="en-SG" sz="1800" dirty="0"/>
                    </a:p>
                  </a:txBody>
                  <a:tcPr marL="91450" marR="91450" marT="45718" marB="45718"/>
                </a:tc>
                <a:tc>
                  <a:txBody>
                    <a:bodyPr/>
                    <a:lstStyle/>
                    <a:p>
                      <a:r>
                        <a:rPr lang="en-US" sz="1800" dirty="0" smtClean="0"/>
                        <a:t>Context</a:t>
                      </a:r>
                      <a:endParaRPr lang="en-SG" sz="1800" dirty="0"/>
                    </a:p>
                  </a:txBody>
                  <a:tcPr marL="91450" marR="91450" marT="45718" marB="45718"/>
                </a:tc>
                <a:tc>
                  <a:txBody>
                    <a:bodyPr/>
                    <a:lstStyle/>
                    <a:p>
                      <a:r>
                        <a:rPr lang="en-US" sz="1800" dirty="0" smtClean="0"/>
                        <a:t>Theme</a:t>
                      </a:r>
                      <a:endParaRPr lang="en-SG" sz="1800" dirty="0"/>
                    </a:p>
                  </a:txBody>
                  <a:tcPr marL="91450" marR="91450" marT="45718" marB="45718"/>
                </a:tc>
                <a:tc>
                  <a:txBody>
                    <a:bodyPr/>
                    <a:lstStyle/>
                    <a:p>
                      <a:r>
                        <a:rPr lang="en-US" sz="1800" dirty="0" smtClean="0"/>
                        <a:t>Inter-Disciplinary</a:t>
                      </a:r>
                      <a:endParaRPr lang="en-SG" sz="1800" dirty="0"/>
                    </a:p>
                  </a:txBody>
                  <a:tcPr marL="91450" marR="91450" marT="45718" marB="45718"/>
                </a:tc>
              </a:tr>
              <a:tr h="1378504">
                <a:tc>
                  <a:txBody>
                    <a:bodyPr/>
                    <a:lstStyle/>
                    <a:p>
                      <a:r>
                        <a:rPr lang="en-US" sz="1800" dirty="0" smtClean="0"/>
                        <a:t>Sec 1</a:t>
                      </a:r>
                      <a:endParaRPr lang="en-SG" sz="1800" dirty="0"/>
                    </a:p>
                  </a:txBody>
                  <a:tcPr marL="91450" marR="91450" marT="45718" marB="45718"/>
                </a:tc>
                <a:tc>
                  <a:txBody>
                    <a:bodyPr/>
                    <a:lstStyle/>
                    <a:p>
                      <a:r>
                        <a:rPr lang="en-US" sz="1800" b="1" dirty="0" smtClean="0">
                          <a:solidFill>
                            <a:srgbClr val="C00000"/>
                          </a:solidFill>
                        </a:rPr>
                        <a:t>A</a:t>
                      </a:r>
                      <a:r>
                        <a:rPr lang="en-US" sz="1800" dirty="0" smtClean="0"/>
                        <a:t>bility</a:t>
                      </a:r>
                    </a:p>
                    <a:p>
                      <a:r>
                        <a:rPr lang="en-US" sz="1800" dirty="0" smtClean="0"/>
                        <a:t>(Process,</a:t>
                      </a:r>
                      <a:r>
                        <a:rPr lang="en-US" sz="1800" baseline="0" dirty="0" smtClean="0"/>
                        <a:t> Tools)</a:t>
                      </a:r>
                      <a:endParaRPr lang="en-SG" sz="1800" dirty="0"/>
                    </a:p>
                  </a:txBody>
                  <a:tcPr marL="91450" marR="91450" marT="45718" marB="45718"/>
                </a:tc>
                <a:tc>
                  <a:txBody>
                    <a:bodyPr/>
                    <a:lstStyle/>
                    <a:p>
                      <a:r>
                        <a:rPr lang="en-US" sz="1800" dirty="0" smtClean="0"/>
                        <a:t>Futures Problem</a:t>
                      </a:r>
                      <a:r>
                        <a:rPr lang="en-US" sz="1800" baseline="0" dirty="0" smtClean="0"/>
                        <a:t> Solving (FPS)</a:t>
                      </a:r>
                    </a:p>
                  </a:txBody>
                  <a:tcPr marL="91450" marR="91450" marT="45718" marB="45718"/>
                </a:tc>
                <a:tc>
                  <a:txBody>
                    <a:bodyPr/>
                    <a:lstStyle/>
                    <a:p>
                      <a:r>
                        <a:rPr lang="en-US" sz="1800" dirty="0" smtClean="0"/>
                        <a:t>Environment</a:t>
                      </a:r>
                      <a:endParaRPr lang="en-SG" sz="1800" dirty="0"/>
                    </a:p>
                  </a:txBody>
                  <a:tcPr marL="91450" marR="91450" marT="45718" marB="45718"/>
                </a:tc>
                <a:tc>
                  <a:txBody>
                    <a:bodyPr/>
                    <a:lstStyle/>
                    <a:p>
                      <a:r>
                        <a:rPr lang="en-US" sz="1800" baseline="0" dirty="0" smtClean="0"/>
                        <a:t>Environmental Education</a:t>
                      </a:r>
                    </a:p>
                    <a:p>
                      <a:r>
                        <a:rPr lang="en-US" sz="1800" baseline="0" dirty="0" smtClean="0"/>
                        <a:t>English Language</a:t>
                      </a:r>
                    </a:p>
                    <a:p>
                      <a:r>
                        <a:rPr lang="en-US" sz="1800" baseline="0" dirty="0" smtClean="0"/>
                        <a:t>Project Work / Service Learning </a:t>
                      </a:r>
                      <a:endParaRPr lang="en-SG" sz="1800" dirty="0"/>
                    </a:p>
                  </a:txBody>
                  <a:tcPr marL="91450" marR="91450" marT="45718" marB="45718"/>
                </a:tc>
              </a:tr>
              <a:tr h="914497">
                <a:tc>
                  <a:txBody>
                    <a:bodyPr/>
                    <a:lstStyle/>
                    <a:p>
                      <a:r>
                        <a:rPr lang="en-US" sz="1800" dirty="0" smtClean="0"/>
                        <a:t>Sec 2</a:t>
                      </a:r>
                      <a:endParaRPr lang="en-SG" sz="1800" dirty="0"/>
                    </a:p>
                  </a:txBody>
                  <a:tcPr marL="91450" marR="91450" marT="45718" marB="45718"/>
                </a:tc>
                <a:tc>
                  <a:txBody>
                    <a:bodyPr/>
                    <a:lstStyle/>
                    <a:p>
                      <a:r>
                        <a:rPr lang="en-US" sz="1800" b="1" dirty="0" smtClean="0">
                          <a:solidFill>
                            <a:srgbClr val="C00000"/>
                          </a:solidFill>
                        </a:rPr>
                        <a:t>S</a:t>
                      </a:r>
                      <a:r>
                        <a:rPr lang="en-US" sz="1800" dirty="0" smtClean="0"/>
                        <a:t>ensitization</a:t>
                      </a:r>
                      <a:endParaRPr lang="en-SG" sz="1800" dirty="0"/>
                    </a:p>
                  </a:txBody>
                  <a:tcPr marL="91450" marR="91450" marT="45718" marB="45718"/>
                </a:tc>
                <a:tc>
                  <a:txBody>
                    <a:bodyPr/>
                    <a:lstStyle/>
                    <a:p>
                      <a:r>
                        <a:rPr lang="en-US" sz="1800" dirty="0" smtClean="0"/>
                        <a:t>Community Problem Solving (CMPS)</a:t>
                      </a:r>
                      <a:endParaRPr lang="en-SG" sz="1800" dirty="0"/>
                    </a:p>
                  </a:txBody>
                  <a:tcPr marL="91450" marR="91450" marT="45718" marB="45718"/>
                </a:tc>
                <a:tc>
                  <a:txBody>
                    <a:bodyPr/>
                    <a:lstStyle/>
                    <a:p>
                      <a:r>
                        <a:rPr lang="en-US" sz="1800" dirty="0" smtClean="0"/>
                        <a:t>Enabled Living</a:t>
                      </a:r>
                      <a:endParaRPr lang="en-SG" sz="1800" dirty="0"/>
                    </a:p>
                  </a:txBody>
                  <a:tcPr marL="91450" marR="91450" marT="45718" marB="45718"/>
                </a:tc>
                <a:tc>
                  <a:txBody>
                    <a:bodyPr/>
                    <a:lstStyle/>
                    <a:p>
                      <a:r>
                        <a:rPr lang="en-US" sz="1800" dirty="0" smtClean="0"/>
                        <a:t>Project Work</a:t>
                      </a:r>
                    </a:p>
                    <a:p>
                      <a:r>
                        <a:rPr lang="en-US" sz="1800" dirty="0" smtClean="0"/>
                        <a:t>Service</a:t>
                      </a:r>
                      <a:r>
                        <a:rPr lang="en-US" sz="1800" baseline="0" dirty="0" smtClean="0"/>
                        <a:t> Learning</a:t>
                      </a:r>
                      <a:endParaRPr lang="en-SG" sz="1800" dirty="0"/>
                    </a:p>
                  </a:txBody>
                  <a:tcPr marL="91450" marR="91450" marT="45718" marB="45718"/>
                </a:tc>
              </a:tr>
              <a:tr h="760969">
                <a:tc>
                  <a:txBody>
                    <a:bodyPr/>
                    <a:lstStyle/>
                    <a:p>
                      <a:r>
                        <a:rPr lang="en-US" sz="1800" dirty="0" smtClean="0"/>
                        <a:t>Sec 3</a:t>
                      </a:r>
                      <a:endParaRPr lang="en-SG" sz="1800" dirty="0"/>
                    </a:p>
                  </a:txBody>
                  <a:tcPr marL="91450" marR="91450" marT="45718" marB="45718"/>
                </a:tc>
                <a:tc>
                  <a:txBody>
                    <a:bodyPr/>
                    <a:lstStyle/>
                    <a:p>
                      <a:r>
                        <a:rPr lang="en-US" sz="1800" b="1" dirty="0" smtClean="0">
                          <a:solidFill>
                            <a:srgbClr val="C00000"/>
                          </a:solidFill>
                        </a:rPr>
                        <a:t>I</a:t>
                      </a:r>
                      <a:r>
                        <a:rPr lang="en-US" sz="1800" dirty="0" smtClean="0"/>
                        <a:t>nclination</a:t>
                      </a:r>
                      <a:endParaRPr lang="en-SG" sz="1800" dirty="0"/>
                    </a:p>
                  </a:txBody>
                  <a:tcPr marL="91450" marR="91450" marT="45718" marB="45718"/>
                </a:tc>
                <a:tc>
                  <a:txBody>
                    <a:bodyPr/>
                    <a:lstStyle/>
                    <a:p>
                      <a:r>
                        <a:rPr lang="en-US" sz="1800" dirty="0" smtClean="0"/>
                        <a:t>Global Problem Solving (GPS)</a:t>
                      </a:r>
                      <a:endParaRPr lang="en-SG" sz="1800" dirty="0"/>
                    </a:p>
                  </a:txBody>
                  <a:tcPr marL="91450" marR="91450" marT="45718" marB="45718"/>
                </a:tc>
                <a:tc>
                  <a:txBody>
                    <a:bodyPr/>
                    <a:lstStyle/>
                    <a:p>
                      <a:r>
                        <a:rPr lang="en-US" sz="1800" dirty="0" smtClean="0"/>
                        <a:t>Governance</a:t>
                      </a:r>
                      <a:endParaRPr lang="en-SG" sz="1800" dirty="0"/>
                    </a:p>
                  </a:txBody>
                  <a:tcPr marL="91450" marR="91450" marT="45718" marB="45718"/>
                </a:tc>
                <a:tc>
                  <a:txBody>
                    <a:bodyPr/>
                    <a:lstStyle/>
                    <a:p>
                      <a:r>
                        <a:rPr lang="en-US" sz="1800" dirty="0" smtClean="0"/>
                        <a:t>Humanities</a:t>
                      </a:r>
                      <a:r>
                        <a:rPr lang="en-US" sz="1800" baseline="0" dirty="0" smtClean="0"/>
                        <a:t> / Social Studies</a:t>
                      </a:r>
                      <a:endParaRPr lang="en-SG" sz="1800" dirty="0"/>
                    </a:p>
                  </a:txBody>
                  <a:tcPr marL="91450" marR="91450" marT="45718" marB="45718"/>
                </a:tc>
              </a:tr>
            </a:tbl>
          </a:graphicData>
        </a:graphic>
      </p:graphicFrame>
      <p:sp>
        <p:nvSpPr>
          <p:cNvPr id="23587" name="Content Placeholder 4"/>
          <p:cNvSpPr>
            <a:spLocks noGrp="1"/>
          </p:cNvSpPr>
          <p:nvPr>
            <p:ph idx="1"/>
          </p:nvPr>
        </p:nvSpPr>
        <p:spPr>
          <a:xfrm>
            <a:off x="250825" y="2420938"/>
            <a:ext cx="8642350" cy="538162"/>
          </a:xfrm>
        </p:spPr>
        <p:txBody>
          <a:bodyPr/>
          <a:lstStyle/>
          <a:p>
            <a:pPr eaLnBrk="1" hangingPunct="1"/>
            <a:r>
              <a:rPr lang="en-US" smtClean="0"/>
              <a:t>Developmental (ASI) approach; rehearsal in different contexts</a:t>
            </a:r>
            <a:endParaRPr lang="en-SG"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807</TotalTime>
  <Words>1764</Words>
  <Application>Microsoft Office PowerPoint</Application>
  <PresentationFormat>On-screen Show (4:3)</PresentationFormat>
  <Paragraphs>384</Paragraphs>
  <Slides>30</Slides>
  <Notes>9</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Candara</vt:lpstr>
      <vt:lpstr>Arial</vt:lpstr>
      <vt:lpstr>Symbol</vt:lpstr>
      <vt:lpstr>Calibri</vt:lpstr>
      <vt:lpstr>Tahoma</vt:lpstr>
      <vt:lpstr>Impact</vt:lpstr>
      <vt:lpstr>SimSun</vt:lpstr>
      <vt:lpstr>Courier New</vt:lpstr>
      <vt:lpstr>华文楷体</vt:lpstr>
      <vt:lpstr>Waveform</vt:lpstr>
      <vt:lpstr>A Case Study on Building a Sustainable Eco-System for School-wide Curriculum Innovation </vt:lpstr>
      <vt:lpstr>Outline</vt:lpstr>
      <vt:lpstr>Background</vt:lpstr>
      <vt:lpstr>Making-A-Difference @Commonwealth Programme (M.A.D.@CSS)</vt:lpstr>
      <vt:lpstr>M.A.D.@CSS: Planning  Objectives</vt:lpstr>
      <vt:lpstr>M.A.D.@CSS: Planning Design Principles</vt:lpstr>
      <vt:lpstr>M.A.D.@CSS: Planning The Curriculum </vt:lpstr>
      <vt:lpstr>PowerPoint Presentation</vt:lpstr>
      <vt:lpstr>M.A.D.@CSS: Planning The Curriculum </vt:lpstr>
      <vt:lpstr>M.A.D.@CSS: Planning The A.B.C.D. Eco-System </vt:lpstr>
      <vt:lpstr>M.A.D.@CSS: Implementation Approach</vt:lpstr>
      <vt:lpstr>M.A.D.@CSS: Implementation Deployment</vt:lpstr>
      <vt:lpstr>M.A.D.@CSS: Implementation Deployment</vt:lpstr>
      <vt:lpstr>M.A.D.@CSS: Implementation Deployment</vt:lpstr>
      <vt:lpstr>M.A.D.@CSS: Implementation Deployment</vt:lpstr>
      <vt:lpstr>M.A.D.@CSS: Programme Evaluation</vt:lpstr>
      <vt:lpstr>M.A.D.@CSS: Evaluation Student Feedback (Lower Sec)</vt:lpstr>
      <vt:lpstr>M.A.D.@CSS: Evaluation Student Feedback (Lower Sec)</vt:lpstr>
      <vt:lpstr>M.A.D.@CSS: Evaluation Teacher Feedback (Lower Sec)</vt:lpstr>
      <vt:lpstr>M.A.D.@CSS: Evaluation Teacher Feedback (Lower Sec)</vt:lpstr>
      <vt:lpstr>M.A.D.@CSS: Evaluation Student Feedback (Sec 3E)</vt:lpstr>
      <vt:lpstr>M.A.D.@CSS: Evaluation Teacher Feedback (Sec 3E)</vt:lpstr>
      <vt:lpstr> Learning Point To re-structure is not sufficient to re-culture </vt:lpstr>
      <vt:lpstr> Learning Point  To re-structure is not sufficient to re-culture </vt:lpstr>
      <vt:lpstr>Learning Point Shared Visions</vt:lpstr>
      <vt:lpstr>Learning Point Coherent Practices</vt:lpstr>
      <vt:lpstr>Learning Point Commitment to change the culture</vt:lpstr>
      <vt:lpstr>Thank You!</vt:lpstr>
      <vt:lpstr>References</vt:lpstr>
      <vt:lpstr>M.A.D.@CSS Programme Evaluation</vt:lpstr>
    </vt:vector>
  </TitlesOfParts>
  <Company>MOE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Case Study on Building a Sustainable Eco-System for School-wide Curriculum Innovation</dc:title>
  <dc:creator>Kang Mei Ling Mrs Cheah Mei Ling</dc:creator>
  <cp:lastModifiedBy>Kang Mei Ling Mrs Cheah Mei Ling</cp:lastModifiedBy>
  <cp:revision>190</cp:revision>
  <cp:lastPrinted>2012-07-11T07:12:29Z</cp:lastPrinted>
  <dcterms:created xsi:type="dcterms:W3CDTF">2012-07-09T02:10:44Z</dcterms:created>
  <dcterms:modified xsi:type="dcterms:W3CDTF">2012-07-11T21:14:25Z</dcterms:modified>
</cp:coreProperties>
</file>