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notesSlides/notesSlide1.xml" ContentType="application/vnd.openxmlformats-officedocument.presentationml.notesSlide+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slides/slide6.xml" ContentType="application/vnd.openxmlformats-officedocument.presentationml.slide+xml"/>
  <Override PartName="/ppt/notesMasters/notesMaster1.xml" ContentType="application/vnd.openxmlformats-officedocument.presentationml.notesMaster+xml"/>
  <Override PartName="/ppt/slides/slide4.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7"/>
  </p:notesMasterIdLst>
  <p:sldIdLst>
    <p:sldId id="256" r:id="rId2"/>
    <p:sldId id="276" r:id="rId3"/>
    <p:sldId id="278" r:id="rId4"/>
    <p:sldId id="279" r:id="rId5"/>
    <p:sldId id="257" r:id="rId6"/>
    <p:sldId id="285" r:id="rId7"/>
    <p:sldId id="286" r:id="rId8"/>
    <p:sldId id="277" r:id="rId9"/>
    <p:sldId id="265" r:id="rId10"/>
    <p:sldId id="281" r:id="rId11"/>
    <p:sldId id="268" r:id="rId12"/>
    <p:sldId id="282" r:id="rId13"/>
    <p:sldId id="283" r:id="rId14"/>
    <p:sldId id="270" r:id="rId15"/>
    <p:sldId id="28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710074"/>
    <a:srgbClr val="750081"/>
    <a:srgbClr val="71007B"/>
    <a:srgbClr val="811D75"/>
    <a:srgbClr val="B1299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88" autoAdjust="0"/>
    <p:restoredTop sz="94718" autoAdjust="0"/>
  </p:normalViewPr>
  <p:slideViewPr>
    <p:cSldViewPr>
      <p:cViewPr varScale="1">
        <p:scale>
          <a:sx n="97" d="100"/>
          <a:sy n="97" d="100"/>
        </p:scale>
        <p:origin x="-67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D07E77-8D75-624F-B7A1-4B8AD89B1D2F}" type="datetimeFigureOut">
              <a:rPr lang="en-US" smtClean="0"/>
              <a:pPr/>
              <a:t>7/12/12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E041D0-80E8-DE44-898B-DC999C096D9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about having to reclaim the space. Looking out and looking in. I think we were caught napping  …read from </a:t>
            </a:r>
            <a:r>
              <a:rPr lang="en-US" dirty="0" err="1" smtClean="0"/>
              <a:t>ipad</a:t>
            </a:r>
            <a:endParaRPr lang="en-US" dirty="0"/>
          </a:p>
        </p:txBody>
      </p:sp>
      <p:sp>
        <p:nvSpPr>
          <p:cNvPr id="4" name="Slide Number Placeholder 3"/>
          <p:cNvSpPr>
            <a:spLocks noGrp="1"/>
          </p:cNvSpPr>
          <p:nvPr>
            <p:ph type="sldNum" sz="quarter" idx="10"/>
          </p:nvPr>
        </p:nvSpPr>
        <p:spPr/>
        <p:txBody>
          <a:bodyPr/>
          <a:lstStyle/>
          <a:p>
            <a:fld id="{6FE041D0-80E8-DE44-898B-DC999C096D99}"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one level</a:t>
            </a:r>
            <a:r>
              <a:rPr lang="en-US" baseline="0" dirty="0" smtClean="0"/>
              <a:t> equity and excellence appears to be a social goal, rich country, huge chasm between rich and poor. As a nation we can not afford not to close the </a:t>
            </a:r>
            <a:r>
              <a:rPr lang="en-US" baseline="0" dirty="0" err="1" smtClean="0"/>
              <a:t>gap.</a:t>
            </a:r>
            <a:r>
              <a:rPr lang="en-US" dirty="0" err="1" smtClean="0"/>
              <a:t>This</a:t>
            </a:r>
            <a:r>
              <a:rPr lang="en-US" dirty="0" smtClean="0"/>
              <a:t> is a productivity agenda and this is about putting Australia back on the top;</a:t>
            </a:r>
            <a:r>
              <a:rPr lang="en-US" baseline="0" dirty="0" smtClean="0"/>
              <a:t> PISA/TIMMS, close the gap and make us</a:t>
            </a:r>
            <a:endParaRPr lang="en-US" dirty="0"/>
          </a:p>
        </p:txBody>
      </p:sp>
      <p:sp>
        <p:nvSpPr>
          <p:cNvPr id="4" name="Slide Number Placeholder 3"/>
          <p:cNvSpPr>
            <a:spLocks noGrp="1"/>
          </p:cNvSpPr>
          <p:nvPr>
            <p:ph type="sldNum" sz="quarter" idx="10"/>
          </p:nvPr>
        </p:nvSpPr>
        <p:spPr/>
        <p:txBody>
          <a:bodyPr/>
          <a:lstStyle/>
          <a:p>
            <a:fld id="{6FE041D0-80E8-DE44-898B-DC999C096D99}"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Shanghai joined the PISA testing in 2009 and shot to the top…we can come up with many excuses but from</a:t>
            </a:r>
            <a:r>
              <a:rPr lang="en-US" baseline="0" dirty="0" smtClean="0"/>
              <a:t> my observations it is about the emphasis they place on teacher development. </a:t>
            </a:r>
            <a:endParaRPr lang="en-US" dirty="0"/>
          </a:p>
        </p:txBody>
      </p:sp>
      <p:sp>
        <p:nvSpPr>
          <p:cNvPr id="4" name="Slide Number Placeholder 3"/>
          <p:cNvSpPr>
            <a:spLocks noGrp="1"/>
          </p:cNvSpPr>
          <p:nvPr>
            <p:ph type="sldNum" sz="quarter" idx="10"/>
          </p:nvPr>
        </p:nvSpPr>
        <p:spPr/>
        <p:txBody>
          <a:bodyPr/>
          <a:lstStyle/>
          <a:p>
            <a:fld id="{6FE041D0-80E8-DE44-898B-DC999C096D9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332657"/>
            <a:ext cx="7772400" cy="864096"/>
          </a:xfrm>
        </p:spPr>
        <p:txBody>
          <a:bodyPr/>
          <a:lstStyle>
            <a:lvl1pPr>
              <a:defRPr>
                <a:solidFill>
                  <a:srgbClr val="710074"/>
                </a:solidFill>
              </a:defRPr>
            </a:lvl1pPr>
          </a:lstStyle>
          <a:p>
            <a:r>
              <a:rPr lang="en-US" dirty="0" smtClean="0"/>
              <a:t>Title here</a:t>
            </a:r>
            <a:endParaRPr lang="en-AU" dirty="0"/>
          </a:p>
        </p:txBody>
      </p:sp>
      <p:sp>
        <p:nvSpPr>
          <p:cNvPr id="3" name="Subtitle 2"/>
          <p:cNvSpPr>
            <a:spLocks noGrp="1"/>
          </p:cNvSpPr>
          <p:nvPr>
            <p:ph type="subTitle" idx="1" hasCustomPrompt="1"/>
          </p:nvPr>
        </p:nvSpPr>
        <p:spPr>
          <a:xfrm>
            <a:off x="683568" y="1340768"/>
            <a:ext cx="7776864" cy="4298032"/>
          </a:xfrm>
          <a:prstGeom prst="rect">
            <a:avLst/>
          </a:prstGeom>
        </p:spPr>
        <p:txBody>
          <a:bodyPr/>
          <a:lstStyle>
            <a:lvl1pPr marL="0" indent="0" algn="l">
              <a:buFont typeface="Arial" pitchFamily="34" charset="0"/>
              <a:buChar char="•"/>
              <a:defRPr sz="2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Content here</a:t>
            </a:r>
          </a:p>
          <a:p>
            <a:endParaRPr lang="en-US" dirty="0" smtClean="0"/>
          </a:p>
          <a:p>
            <a:r>
              <a:rPr lang="en-US" dirty="0" smtClean="0"/>
              <a:t> </a:t>
            </a:r>
            <a:r>
              <a:rPr lang="en-US" dirty="0" err="1" smtClean="0"/>
              <a:t>qkjfksjfksqjf</a:t>
            </a:r>
            <a:endParaRPr lang="en-US" dirty="0" smtClean="0"/>
          </a:p>
          <a:p>
            <a:r>
              <a:rPr lang="en-US" dirty="0" smtClean="0"/>
              <a:t> </a:t>
            </a:r>
            <a:r>
              <a:rPr lang="en-US" dirty="0" err="1" smtClean="0"/>
              <a:t>Kflkqjfdkqjfdqkf</a:t>
            </a:r>
            <a:endParaRPr lang="en-US" dirty="0" smtClean="0"/>
          </a:p>
          <a:p>
            <a:endParaRPr lang="en-AU" dirty="0"/>
          </a:p>
        </p:txBody>
      </p:sp>
      <p:sp>
        <p:nvSpPr>
          <p:cNvPr id="5" name="Footer Placeholder 4"/>
          <p:cNvSpPr>
            <a:spLocks noGrp="1"/>
          </p:cNvSpPr>
          <p:nvPr>
            <p:ph type="ftr" sz="quarter" idx="11"/>
          </p:nvPr>
        </p:nvSpPr>
        <p:spPr>
          <a:xfrm>
            <a:off x="971600" y="6381328"/>
            <a:ext cx="6019800" cy="216024"/>
          </a:xfrm>
          <a:prstGeom prst="rect">
            <a:avLst/>
          </a:prstGeom>
        </p:spPr>
        <p:txBody>
          <a:bodyPr/>
          <a:lstStyle>
            <a:lvl1pPr>
              <a:defRPr sz="1200" b="1">
                <a:solidFill>
                  <a:srgbClr val="710074"/>
                </a:solidFill>
              </a:defRPr>
            </a:lvl1pPr>
          </a:lstStyle>
          <a:p>
            <a:r>
              <a:rPr lang="en-AU" dirty="0" smtClean="0"/>
              <a:t>Advocating for public secondary education</a:t>
            </a:r>
            <a:endParaRPr lang="en-AU" dirty="0"/>
          </a:p>
        </p:txBody>
      </p:sp>
      <p:pic>
        <p:nvPicPr>
          <p:cNvPr id="3074" name="Picture 2" descr="C:\Users\madij\Documents\Dropbox\ASPA (all Executive)\TH100\2012\Logo\Logo - purple - small rectangle ASPA.JPG"/>
          <p:cNvPicPr>
            <a:picLocks noChangeAspect="1" noChangeArrowheads="1"/>
          </p:cNvPicPr>
          <p:nvPr userDrawn="1"/>
        </p:nvPicPr>
        <p:blipFill>
          <a:blip r:embed="rId2" cstate="print"/>
          <a:srcRect/>
          <a:stretch>
            <a:fillRect/>
          </a:stretch>
        </p:blipFill>
        <p:spPr bwMode="auto">
          <a:xfrm>
            <a:off x="179513" y="5742562"/>
            <a:ext cx="720079" cy="899413"/>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75008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692696"/>
            <a:ext cx="8697144" cy="1728192"/>
          </a:xfrm>
          <a:prstGeom prst="rect">
            <a:avLst/>
          </a:prstGeom>
        </p:spPr>
        <p:txBody>
          <a:bodyPr vert="horz" lIns="91440" tIns="45720" rIns="91440" bIns="45720" rtlCol="0" anchor="ctr">
            <a:normAutofit/>
          </a:bodyPr>
          <a:lstStyle/>
          <a:p>
            <a:r>
              <a:rPr lang="en-US" dirty="0" smtClean="0"/>
              <a:t>Presentation title</a:t>
            </a:r>
            <a:endParaRPr lang="en-AU" dirty="0"/>
          </a:p>
        </p:txBody>
      </p:sp>
      <p:pic>
        <p:nvPicPr>
          <p:cNvPr id="2050" name="Picture 2"/>
          <p:cNvPicPr>
            <a:picLocks noChangeAspect="1" noChangeArrowheads="1"/>
          </p:cNvPicPr>
          <p:nvPr userDrawn="1"/>
        </p:nvPicPr>
        <p:blipFill>
          <a:blip r:embed="rId3" cstate="print"/>
          <a:srcRect/>
          <a:stretch>
            <a:fillRect/>
          </a:stretch>
        </p:blipFill>
        <p:spPr bwMode="auto">
          <a:xfrm>
            <a:off x="899592" y="4149080"/>
            <a:ext cx="7381875" cy="1914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b="1" kern="1200" baseline="0">
          <a:solidFill>
            <a:schemeClr val="bg1"/>
          </a:solidFill>
          <a:latin typeface="+mj-lt"/>
          <a:ea typeface="+mj-ea"/>
          <a:cs typeface="+mj-cs"/>
        </a:defRPr>
      </a:lvl1pPr>
    </p:titleStyle>
    <p:bodyStyle>
      <a:lvl1pPr marL="342900" indent="-342900" algn="ctr"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aitsl.edu.a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acara.edu.au" TargetMode="External"/><Relationship Id="rId3" Type="http://schemas.openxmlformats.org/officeDocument/2006/relationships/hyperlink" Target="http://www.myschool.edu.a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1686272"/>
          </a:xfrm>
        </p:spPr>
        <p:txBody>
          <a:bodyPr>
            <a:normAutofit/>
          </a:bodyPr>
          <a:lstStyle/>
          <a:p>
            <a:r>
              <a:rPr lang="en-AU" dirty="0" smtClean="0"/>
              <a:t>Educational leadership challenges</a:t>
            </a:r>
            <a:endParaRPr lang="en-AU" dirty="0"/>
          </a:p>
        </p:txBody>
      </p:sp>
      <p:pic>
        <p:nvPicPr>
          <p:cNvPr id="1028" name="Picture 4"/>
          <p:cNvPicPr>
            <a:picLocks noChangeAspect="1" noChangeArrowheads="1"/>
          </p:cNvPicPr>
          <p:nvPr/>
        </p:nvPicPr>
        <p:blipFill>
          <a:blip r:embed="rId2" cstate="print"/>
          <a:srcRect/>
          <a:stretch>
            <a:fillRect/>
          </a:stretch>
        </p:blipFill>
        <p:spPr bwMode="auto">
          <a:xfrm>
            <a:off x="899592" y="3429000"/>
            <a:ext cx="7381875" cy="1904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115143"/>
          </a:xfrm>
        </p:spPr>
        <p:txBody>
          <a:bodyPr>
            <a:normAutofit fontScale="90000"/>
          </a:bodyPr>
          <a:lstStyle/>
          <a:p>
            <a:r>
              <a:rPr lang="en-US" dirty="0" smtClean="0"/>
              <a:t>Australian Institute for teaching and school leadership</a:t>
            </a:r>
            <a:endParaRPr lang="en-US" dirty="0"/>
          </a:p>
        </p:txBody>
      </p:sp>
      <p:sp>
        <p:nvSpPr>
          <p:cNvPr id="3" name="Subtitle 2"/>
          <p:cNvSpPr>
            <a:spLocks noGrp="1"/>
          </p:cNvSpPr>
          <p:nvPr>
            <p:ph type="subTitle" idx="1"/>
          </p:nvPr>
        </p:nvSpPr>
        <p:spPr>
          <a:xfrm>
            <a:off x="683568" y="1600200"/>
            <a:ext cx="7776864" cy="4038600"/>
          </a:xfrm>
        </p:spPr>
        <p:txBody>
          <a:bodyPr/>
          <a:lstStyle/>
          <a:p>
            <a:r>
              <a:rPr lang="en-US" dirty="0" smtClean="0">
                <a:hlinkClick r:id="rId2"/>
              </a:rPr>
              <a:t>www.aitsl.edu.au</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Quality teaching ….</a:t>
            </a:r>
            <a:endParaRPr lang="en-US" dirty="0"/>
          </a:p>
        </p:txBody>
      </p:sp>
      <p:sp>
        <p:nvSpPr>
          <p:cNvPr id="3" name="Subtitle 2"/>
          <p:cNvSpPr>
            <a:spLocks noGrp="1"/>
          </p:cNvSpPr>
          <p:nvPr>
            <p:ph type="subTitle" idx="1"/>
          </p:nvPr>
        </p:nvSpPr>
        <p:spPr/>
        <p:txBody>
          <a:bodyPr/>
          <a:lstStyle/>
          <a:p>
            <a:r>
              <a:rPr lang="en-US" sz="3200" dirty="0" smtClean="0"/>
              <a:t>National Professional Standards for</a:t>
            </a:r>
            <a:r>
              <a:rPr lang="en-US" sz="3200" dirty="0" smtClean="0"/>
              <a:t> </a:t>
            </a:r>
            <a:r>
              <a:rPr lang="en-US" sz="3200" dirty="0" smtClean="0"/>
              <a:t>Teachers</a:t>
            </a:r>
          </a:p>
          <a:p>
            <a:r>
              <a:rPr lang="en-US" sz="3200" dirty="0" smtClean="0"/>
              <a:t>Standards for highly accomplished and lead teachers</a:t>
            </a:r>
          </a:p>
          <a:p>
            <a:r>
              <a:rPr lang="en-US" sz="3200" dirty="0" smtClean="0"/>
              <a:t>The Principal </a:t>
            </a:r>
            <a:r>
              <a:rPr lang="en-US" sz="3200" dirty="0" smtClean="0"/>
              <a:t>Standard</a:t>
            </a:r>
          </a:p>
          <a:p>
            <a:r>
              <a:rPr lang="en-US" sz="3200" dirty="0" smtClean="0"/>
              <a:t>The </a:t>
            </a:r>
            <a:r>
              <a:rPr lang="en-US" sz="3200" dirty="0" smtClean="0"/>
              <a:t>Australian Teacher Performance and Development Framework.</a:t>
            </a:r>
            <a:endParaRPr lang="en-US" sz="3200" dirty="0" smtClean="0"/>
          </a:p>
          <a:p>
            <a:r>
              <a:rPr lang="en-US" sz="3200" dirty="0" smtClean="0"/>
              <a:t>Empowering local school – local decision making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19943"/>
          </a:xfrm>
        </p:spPr>
        <p:txBody>
          <a:bodyPr>
            <a:normAutofit fontScale="90000"/>
          </a:bodyPr>
          <a:lstStyle/>
          <a:p>
            <a:r>
              <a:rPr lang="en-US" dirty="0" smtClean="0"/>
              <a:t>The Australian Curriculum and assessment authority.</a:t>
            </a:r>
            <a:endParaRPr lang="en-US" dirty="0"/>
          </a:p>
        </p:txBody>
      </p:sp>
      <p:sp>
        <p:nvSpPr>
          <p:cNvPr id="3" name="Subtitle 2"/>
          <p:cNvSpPr>
            <a:spLocks noGrp="1"/>
          </p:cNvSpPr>
          <p:nvPr>
            <p:ph type="subTitle" idx="1"/>
          </p:nvPr>
        </p:nvSpPr>
        <p:spPr>
          <a:xfrm>
            <a:off x="683568" y="1828800"/>
            <a:ext cx="7776864" cy="3810000"/>
          </a:xfrm>
        </p:spPr>
        <p:txBody>
          <a:bodyPr/>
          <a:lstStyle/>
          <a:p>
            <a:pPr>
              <a:buNone/>
            </a:pPr>
            <a:r>
              <a:rPr lang="en-US" dirty="0" smtClean="0">
                <a:hlinkClick r:id="rId2"/>
              </a:rPr>
              <a:t>www.acara.edu.au</a:t>
            </a:r>
            <a:r>
              <a:rPr lang="en-US" dirty="0" smtClean="0"/>
              <a:t> </a:t>
            </a:r>
          </a:p>
          <a:p>
            <a:pPr>
              <a:buNone/>
            </a:pPr>
            <a:r>
              <a:rPr lang="en-US" dirty="0" smtClean="0"/>
              <a:t>The Australian Curriculum – learning areas, general capabilities and cross curriculum priorities</a:t>
            </a:r>
          </a:p>
          <a:p>
            <a:pPr>
              <a:buNone/>
            </a:pPr>
            <a:endParaRPr lang="en-US" dirty="0" smtClean="0"/>
          </a:p>
          <a:p>
            <a:pPr>
              <a:buNone/>
            </a:pPr>
            <a:r>
              <a:rPr lang="en-US" dirty="0" smtClean="0"/>
              <a:t>National Assessment Program</a:t>
            </a:r>
          </a:p>
          <a:p>
            <a:pPr>
              <a:buNone/>
            </a:pPr>
            <a:endParaRPr lang="en-US" dirty="0" smtClean="0"/>
          </a:p>
          <a:p>
            <a:pPr>
              <a:buNone/>
            </a:pPr>
            <a:r>
              <a:rPr lang="en-US" dirty="0" smtClean="0"/>
              <a:t>My School or </a:t>
            </a:r>
            <a:r>
              <a:rPr lang="en-US" dirty="0" smtClean="0">
                <a:hlinkClick r:id="rId3"/>
              </a:rPr>
              <a:t>www.myschool.edu.au</a:t>
            </a: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of funding for education</a:t>
            </a:r>
            <a:endParaRPr lang="en-US" dirty="0"/>
          </a:p>
        </p:txBody>
      </p:sp>
      <p:sp>
        <p:nvSpPr>
          <p:cNvPr id="3" name="Subtitle 2"/>
          <p:cNvSpPr>
            <a:spLocks noGrp="1"/>
          </p:cNvSpPr>
          <p:nvPr>
            <p:ph type="subTitle" idx="1"/>
          </p:nvPr>
        </p:nvSpPr>
        <p:spPr/>
        <p:txBody>
          <a:bodyPr/>
          <a:lstStyle/>
          <a:p>
            <a:pPr>
              <a:buNone/>
            </a:pPr>
            <a:r>
              <a:rPr lang="en-US" dirty="0" smtClean="0"/>
              <a:t>A panel chaired by David </a:t>
            </a:r>
            <a:r>
              <a:rPr lang="en-US" dirty="0" err="1" smtClean="0"/>
              <a:t>Gonski</a:t>
            </a:r>
            <a:r>
              <a:rPr lang="en-US" dirty="0" smtClean="0"/>
              <a:t> undertook a review of funding to schools.</a:t>
            </a:r>
          </a:p>
          <a:p>
            <a:pPr>
              <a:buNone/>
            </a:pPr>
            <a:endParaRPr lang="en-US" dirty="0" smtClean="0"/>
          </a:p>
          <a:p>
            <a:pPr>
              <a:buNone/>
            </a:pPr>
            <a:r>
              <a:rPr lang="en-US" dirty="0" smtClean="0"/>
              <a:t>They made 41 recommendations which fundamentally were aimed at ensuring we achieve the goal of equity and excellence as stated in the Melbourne Declaration.</a:t>
            </a:r>
          </a:p>
          <a:p>
            <a:pPr>
              <a:buNone/>
            </a:pPr>
            <a:endParaRPr lang="en-US" dirty="0" smtClean="0"/>
          </a:p>
          <a:p>
            <a:pPr>
              <a:buNone/>
            </a:pPr>
            <a:r>
              <a:rPr lang="en-US" dirty="0" smtClean="0"/>
              <a:t>Loadings for disadvantage, disability and indigenous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Schooling Resource Standard</a:t>
            </a:r>
            <a:endParaRPr lang="en-US" dirty="0"/>
          </a:p>
        </p:txBody>
      </p:sp>
      <p:sp>
        <p:nvSpPr>
          <p:cNvPr id="3" name="Subtitle 2"/>
          <p:cNvSpPr>
            <a:spLocks noGrp="1"/>
          </p:cNvSpPr>
          <p:nvPr>
            <p:ph type="subTitle" idx="1"/>
          </p:nvPr>
        </p:nvSpPr>
        <p:spPr/>
        <p:txBody>
          <a:bodyPr/>
          <a:lstStyle/>
          <a:p>
            <a:pPr>
              <a:buNone/>
            </a:pPr>
            <a:r>
              <a:rPr lang="en-US" sz="3200" i="1" dirty="0" smtClean="0"/>
              <a:t>‘ The level of resourcing per student from all sources that efficiently and effectively applied over time, would enable students attending schools serving communities with minimal levels of educational disadvantage the opportunity to meet agreed national educational outcomes.’ </a:t>
            </a:r>
          </a:p>
          <a:p>
            <a:pPr>
              <a:buNone/>
            </a:pPr>
            <a:r>
              <a:rPr lang="en-US" dirty="0" smtClean="0"/>
              <a:t>					</a:t>
            </a:r>
          </a:p>
          <a:p>
            <a:pPr>
              <a:buNone/>
            </a:pPr>
            <a:r>
              <a:rPr lang="en-US" dirty="0" smtClean="0"/>
              <a:t>					Panel definition.</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Principals’ final word</a:t>
            </a:r>
            <a:endParaRPr lang="en-US" dirty="0"/>
          </a:p>
        </p:txBody>
      </p:sp>
      <p:sp>
        <p:nvSpPr>
          <p:cNvPr id="3" name="Subtitle 2"/>
          <p:cNvSpPr>
            <a:spLocks noGrp="1"/>
          </p:cNvSpPr>
          <p:nvPr>
            <p:ph type="subTitle" idx="1"/>
          </p:nvPr>
        </p:nvSpPr>
        <p:spPr/>
        <p:txBody>
          <a:bodyPr/>
          <a:lstStyle/>
          <a:p>
            <a:pPr>
              <a:buNone/>
            </a:pPr>
            <a:r>
              <a:rPr lang="en-US" sz="3600" dirty="0" smtClean="0"/>
              <a:t>From a philosophical perspective principals from across Australia support the goals of the revolution but the challenge has been how those goals have translated in to policy and practice</a:t>
            </a:r>
            <a:r>
              <a:rPr lang="en-US" dirty="0" smtClean="0"/>
              <a:t>.</a:t>
            </a:r>
          </a:p>
          <a:p>
            <a:pPr>
              <a:buNone/>
            </a:pPr>
            <a:r>
              <a:rPr lang="en-US" dirty="0" smtClean="0"/>
              <a:t>Subtext – what will be the outcome if after the revolution there is no chance in student learning outcomes?</a:t>
            </a:r>
            <a:endParaRPr lang="en-US" dirty="0"/>
          </a:p>
        </p:txBody>
      </p:sp>
      <p:sp>
        <p:nvSpPr>
          <p:cNvPr id="4" name="TextBox 3"/>
          <p:cNvSpPr txBox="1"/>
          <p:nvPr/>
        </p:nvSpPr>
        <p:spPr>
          <a:xfrm>
            <a:off x="8235656" y="3954398"/>
            <a:ext cx="184666" cy="369332"/>
          </a:xfrm>
          <a:prstGeom prst="rect">
            <a:avLst/>
          </a:prstGeom>
          <a:noFill/>
        </p:spPr>
        <p:txBody>
          <a:bodyPr wrap="none" rtlCol="0">
            <a:spAutoFit/>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848600" cy="5029200"/>
          </a:xfrm>
        </p:spPr>
        <p:txBody>
          <a:bodyPr/>
          <a:lstStyle/>
          <a:p>
            <a:pPr algn="ctr">
              <a:buNone/>
            </a:pPr>
            <a:r>
              <a:rPr lang="en-US" sz="4000" dirty="0" smtClean="0">
                <a:solidFill>
                  <a:schemeClr val="accent6">
                    <a:lumMod val="60000"/>
                    <a:lumOff val="40000"/>
                  </a:schemeClr>
                </a:solidFill>
              </a:rPr>
              <a:t>The Australian Context</a:t>
            </a:r>
            <a:endParaRPr lang="en-US" sz="4000" dirty="0" smtClean="0">
              <a:solidFill>
                <a:schemeClr val="accent6">
                  <a:lumMod val="60000"/>
                  <a:lumOff val="40000"/>
                </a:schemeClr>
              </a:solidFill>
            </a:endParaRPr>
          </a:p>
          <a:p>
            <a:pPr>
              <a:buNone/>
            </a:pPr>
            <a:r>
              <a:rPr lang="en-US" sz="3600" dirty="0" smtClean="0"/>
              <a:t>In 2007 </a:t>
            </a:r>
            <a:r>
              <a:rPr lang="en-US" sz="3600" dirty="0" smtClean="0"/>
              <a:t>the Minister for education announced that we were going to have an education revolution. </a:t>
            </a:r>
            <a:endParaRPr lang="en-US" sz="3600" dirty="0" smtClean="0"/>
          </a:p>
          <a:p>
            <a:pPr>
              <a:buNone/>
            </a:pPr>
            <a:r>
              <a:rPr lang="en-US" sz="3600" dirty="0" smtClean="0"/>
              <a:t>Politics and Media</a:t>
            </a:r>
            <a:r>
              <a:rPr lang="en-US" sz="3600" dirty="0" smtClean="0"/>
              <a:t>,</a:t>
            </a:r>
            <a:r>
              <a:rPr lang="en-US" sz="3600" dirty="0" smtClean="0"/>
              <a:t> politics and media</a:t>
            </a:r>
          </a:p>
          <a:p>
            <a:pPr>
              <a:buNone/>
            </a:pPr>
            <a:r>
              <a:rPr lang="en-US" sz="3600" dirty="0" smtClean="0"/>
              <a:t>Public accountability or professional </a:t>
            </a:r>
            <a:r>
              <a:rPr lang="en-US" sz="3600" dirty="0" smtClean="0"/>
              <a:t>accountability – My School</a:t>
            </a:r>
          </a:p>
          <a:p>
            <a:pPr>
              <a:buNone/>
            </a:pPr>
            <a:r>
              <a:rPr lang="en-US" sz="3600" dirty="0" smtClean="0"/>
              <a:t>Choice, </a:t>
            </a:r>
            <a:r>
              <a:rPr lang="en-US" sz="3600" dirty="0" smtClean="0"/>
              <a:t>choice</a:t>
            </a:r>
          </a:p>
          <a:p>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Business Council of Australia</a:t>
            </a:r>
            <a:br>
              <a:rPr lang="en-US" dirty="0" smtClean="0"/>
            </a:br>
            <a:r>
              <a:rPr lang="en-US" dirty="0" smtClean="0"/>
              <a:t>2008</a:t>
            </a:r>
            <a:endParaRPr lang="en-US" dirty="0"/>
          </a:p>
        </p:txBody>
      </p:sp>
      <p:sp>
        <p:nvSpPr>
          <p:cNvPr id="3" name="Subtitle 2"/>
          <p:cNvSpPr>
            <a:spLocks noGrp="1"/>
          </p:cNvSpPr>
          <p:nvPr>
            <p:ph type="subTitle" idx="1"/>
          </p:nvPr>
        </p:nvSpPr>
        <p:spPr/>
        <p:txBody>
          <a:bodyPr/>
          <a:lstStyle/>
          <a:p>
            <a:pPr>
              <a:buNone/>
            </a:pPr>
            <a:r>
              <a:rPr lang="en-US" cap="all" dirty="0" smtClean="0"/>
              <a:t>Five reforms:</a:t>
            </a:r>
          </a:p>
          <a:p>
            <a:r>
              <a:rPr lang="en-US" dirty="0" smtClean="0"/>
              <a:t>Recruit the most talented, capable and committed people for the profession</a:t>
            </a:r>
          </a:p>
          <a:p>
            <a:r>
              <a:rPr lang="en-US" dirty="0" smtClean="0"/>
              <a:t>A new national certification system that </a:t>
            </a:r>
            <a:r>
              <a:rPr lang="en-US" dirty="0" err="1" smtClean="0"/>
              <a:t>recognises</a:t>
            </a:r>
            <a:r>
              <a:rPr lang="en-US" dirty="0" smtClean="0"/>
              <a:t> excellent teachers and provides the basis for a new career path for the profession</a:t>
            </a:r>
          </a:p>
          <a:p>
            <a:r>
              <a:rPr lang="en-US" dirty="0" smtClean="0"/>
              <a:t>A new remuneration structure that rewards excellent teachers and demonstrates that, as a society, Australia values the teaching profession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BCA cont…</a:t>
            </a:r>
            <a:endParaRPr lang="en-US" dirty="0"/>
          </a:p>
        </p:txBody>
      </p:sp>
      <p:sp>
        <p:nvSpPr>
          <p:cNvPr id="3" name="Subtitle 2"/>
          <p:cNvSpPr>
            <a:spLocks noGrp="1"/>
          </p:cNvSpPr>
          <p:nvPr>
            <p:ph type="subTitle" idx="1"/>
          </p:nvPr>
        </p:nvSpPr>
        <p:spPr/>
        <p:txBody>
          <a:bodyPr/>
          <a:lstStyle/>
          <a:p>
            <a:r>
              <a:rPr lang="en-US" dirty="0" smtClean="0"/>
              <a:t>A comprehensive strategy that supports teachers to continue to learn and improve their teaching throughout their careers.</a:t>
            </a:r>
          </a:p>
          <a:p>
            <a:r>
              <a:rPr lang="en-US" dirty="0" smtClean="0"/>
              <a:t>The introduction of a national assessment and accreditation system for teacher education courses.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national agenda</a:t>
            </a:r>
            <a:br>
              <a:rPr lang="en-US" dirty="0" smtClean="0"/>
            </a:br>
            <a:r>
              <a:rPr lang="en-US" dirty="0" smtClean="0"/>
              <a:t>Melbourne Declaration 2008</a:t>
            </a:r>
            <a:endParaRPr lang="en-US" dirty="0"/>
          </a:p>
        </p:txBody>
      </p:sp>
      <p:sp>
        <p:nvSpPr>
          <p:cNvPr id="3" name="Subtitle 2"/>
          <p:cNvSpPr>
            <a:spLocks noGrp="1"/>
          </p:cNvSpPr>
          <p:nvPr>
            <p:ph type="subTitle" idx="1"/>
          </p:nvPr>
        </p:nvSpPr>
        <p:spPr>
          <a:xfrm>
            <a:off x="683568" y="1752600"/>
            <a:ext cx="7776864" cy="3886200"/>
          </a:xfrm>
        </p:spPr>
        <p:txBody>
          <a:bodyPr/>
          <a:lstStyle/>
          <a:p>
            <a:pPr>
              <a:buNone/>
            </a:pPr>
            <a:r>
              <a:rPr lang="en-US" sz="3600" dirty="0" smtClean="0"/>
              <a:t>Goal 1: Australian schooling promotes equity and excellence</a:t>
            </a:r>
          </a:p>
          <a:p>
            <a:pPr>
              <a:buNone/>
            </a:pPr>
            <a:r>
              <a:rPr lang="en-US" sz="3600" dirty="0" smtClean="0"/>
              <a:t>Goal 2: All young Australians become:– successful learners – confident and creative individuals – active and informed citizens</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Some elements of the revolution</a:t>
            </a:r>
            <a:endParaRPr lang="en-US" dirty="0"/>
          </a:p>
        </p:txBody>
      </p:sp>
      <p:sp>
        <p:nvSpPr>
          <p:cNvPr id="3" name="Subtitle 2"/>
          <p:cNvSpPr>
            <a:spLocks noGrp="1"/>
          </p:cNvSpPr>
          <p:nvPr>
            <p:ph type="subTitle" idx="1"/>
          </p:nvPr>
        </p:nvSpPr>
        <p:spPr/>
        <p:txBody>
          <a:bodyPr/>
          <a:lstStyle/>
          <a:p>
            <a:r>
              <a:rPr lang="en-US" dirty="0" smtClean="0"/>
              <a:t>Digital education revolution</a:t>
            </a:r>
          </a:p>
          <a:p>
            <a:endParaRPr lang="en-US" dirty="0" smtClean="0"/>
          </a:p>
          <a:p>
            <a:r>
              <a:rPr lang="en-US" dirty="0" smtClean="0"/>
              <a:t>Building education revolution</a:t>
            </a:r>
          </a:p>
          <a:p>
            <a:endParaRPr lang="en-US" dirty="0" smtClean="0"/>
          </a:p>
          <a:p>
            <a:r>
              <a:rPr lang="en-US" dirty="0" smtClean="0"/>
              <a:t>National partnerships</a:t>
            </a:r>
          </a:p>
          <a:p>
            <a:endParaRPr lang="en-US" dirty="0" smtClean="0"/>
          </a:p>
          <a:p>
            <a:r>
              <a:rPr lang="en-US" dirty="0" smtClean="0"/>
              <a:t>Productivity agenda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And more…</a:t>
            </a:r>
            <a:endParaRPr lang="en-US" dirty="0"/>
          </a:p>
        </p:txBody>
      </p:sp>
      <p:sp>
        <p:nvSpPr>
          <p:cNvPr id="3" name="Subtitle 2"/>
          <p:cNvSpPr>
            <a:spLocks noGrp="1"/>
          </p:cNvSpPr>
          <p:nvPr>
            <p:ph type="subTitle" idx="1"/>
          </p:nvPr>
        </p:nvSpPr>
        <p:spPr/>
        <p:txBody>
          <a:bodyPr/>
          <a:lstStyle/>
          <a:p>
            <a:r>
              <a:rPr lang="en-US" sz="3200" dirty="0" smtClean="0"/>
              <a:t>Greater autonomy for principals ( AITSL)</a:t>
            </a:r>
          </a:p>
          <a:p>
            <a:r>
              <a:rPr lang="en-US" sz="3200" dirty="0" smtClean="0"/>
              <a:t>Nationally consistent, engaging </a:t>
            </a:r>
            <a:r>
              <a:rPr lang="en-US" sz="3200" dirty="0" smtClean="0"/>
              <a:t>curriculum (</a:t>
            </a:r>
            <a:r>
              <a:rPr lang="en-US" sz="3200" dirty="0" smtClean="0"/>
              <a:t>ACARA)</a:t>
            </a:r>
          </a:p>
          <a:p>
            <a:r>
              <a:rPr lang="en-US" sz="3200" dirty="0" smtClean="0"/>
              <a:t>Early intervention to prevent students falling behind (</a:t>
            </a:r>
            <a:r>
              <a:rPr lang="en-US" sz="3200" dirty="0" smtClean="0"/>
              <a:t>National Partnerships)</a:t>
            </a:r>
            <a:endParaRPr lang="en-US" sz="3200" dirty="0" smtClean="0"/>
          </a:p>
          <a:p>
            <a:r>
              <a:rPr lang="en-US" sz="3200" dirty="0" smtClean="0"/>
              <a:t>Greater investment in education and training in return for the achievement of the other reform (</a:t>
            </a:r>
            <a:r>
              <a:rPr lang="en-US" sz="3200" dirty="0" smtClean="0"/>
              <a:t>AITSL)</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Ministerial </a:t>
            </a:r>
            <a:r>
              <a:rPr lang="en-US" dirty="0" smtClean="0"/>
              <a:t>announcement</a:t>
            </a:r>
            <a:br>
              <a:rPr lang="en-US" dirty="0" smtClean="0"/>
            </a:br>
            <a:r>
              <a:rPr lang="en-US" dirty="0" smtClean="0"/>
              <a:t>May 2011</a:t>
            </a:r>
            <a:endParaRPr lang="en-US" dirty="0"/>
          </a:p>
        </p:txBody>
      </p:sp>
      <p:sp>
        <p:nvSpPr>
          <p:cNvPr id="3" name="Subtitle 2"/>
          <p:cNvSpPr>
            <a:spLocks noGrp="1"/>
          </p:cNvSpPr>
          <p:nvPr>
            <p:ph type="subTitle" idx="1"/>
          </p:nvPr>
        </p:nvSpPr>
        <p:spPr/>
        <p:txBody>
          <a:bodyPr/>
          <a:lstStyle/>
          <a:p>
            <a:pPr>
              <a:buNone/>
            </a:pPr>
            <a:r>
              <a:rPr lang="en-US" dirty="0" smtClean="0"/>
              <a:t>Quality teaching is the single most important contributor to the achievements of school students and the Government will provide $425 million over 4 years for National Rewards for great teachers…</a:t>
            </a:r>
            <a:r>
              <a:rPr lang="en-US" dirty="0" smtClean="0"/>
              <a:t>.</a:t>
            </a:r>
          </a:p>
          <a:p>
            <a:pPr>
              <a:buNone/>
            </a:pPr>
            <a:endParaRPr lang="en-US" dirty="0" smtClean="0"/>
          </a:p>
          <a:p>
            <a:pPr>
              <a:buNone/>
            </a:pPr>
            <a:r>
              <a:rPr lang="en-US" dirty="0" smtClean="0"/>
              <a:t>From 2014, the top 10% of teacher, indentified through a nationally consistent performance management framework, will receive a bonus of up to 10% of their salary…”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200" i="1" dirty="0" smtClean="0"/>
              <a:t>‘Every teacher in every school in Australia says their focus is on students. Australian governments and schools can point to policies to improve teacher quality, including mentoring new teachers but the implementation or the embedding of this into the culture of schools is patchy.’</a:t>
            </a:r>
          </a:p>
          <a:p>
            <a:r>
              <a:rPr lang="en-US" dirty="0" smtClean="0"/>
              <a:t>Grattan Institute February 2012</a:t>
            </a:r>
            <a:endParaRPr lang="en-US" dirty="0"/>
          </a:p>
        </p:txBody>
      </p:sp>
    </p:spTree>
  </p:cSld>
  <p:clrMapOvr>
    <a:masterClrMapping/>
  </p:clrMapOvr>
</p:sld>
</file>

<file path=ppt/theme/theme1.xml><?xml version="1.0" encoding="utf-8"?>
<a:theme xmlns:a="http://schemas.openxmlformats.org/drawingml/2006/main" name="ASPA">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575</TotalTime>
  <Words>721</Words>
  <Application>Microsoft Macintosh PowerPoint</Application>
  <PresentationFormat>On-screen Show (4:3)</PresentationFormat>
  <Paragraphs>70</Paragraphs>
  <Slides>15</Slides>
  <Notes>3</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ASPA</vt:lpstr>
      <vt:lpstr>Educational leadership challenges</vt:lpstr>
      <vt:lpstr>Slide 2</vt:lpstr>
      <vt:lpstr>Business Council of Australia 2008</vt:lpstr>
      <vt:lpstr>BCA cont…</vt:lpstr>
      <vt:lpstr>The national agenda Melbourne Declaration 2008</vt:lpstr>
      <vt:lpstr>Some elements of the revolution</vt:lpstr>
      <vt:lpstr>And more…</vt:lpstr>
      <vt:lpstr>Ministerial announcement May 2011</vt:lpstr>
      <vt:lpstr>Slide 9</vt:lpstr>
      <vt:lpstr>Australian Institute for teaching and school leadership</vt:lpstr>
      <vt:lpstr>Quality teaching ….</vt:lpstr>
      <vt:lpstr>The Australian Curriculum and assessment authority.</vt:lpstr>
      <vt:lpstr>Review of funding for education</vt:lpstr>
      <vt:lpstr>Schooling Resource Standard</vt:lpstr>
      <vt:lpstr>Principals’ final word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madij</dc:creator>
  <cp:lastModifiedBy>Sheree Vertigan</cp:lastModifiedBy>
  <cp:revision>28</cp:revision>
  <dcterms:created xsi:type="dcterms:W3CDTF">2012-07-12T04:21:57Z</dcterms:created>
  <dcterms:modified xsi:type="dcterms:W3CDTF">2012-07-12T05:05:43Z</dcterms:modified>
</cp:coreProperties>
</file>